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6"/>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Arial Bold" charset="1" panose="020B0802020202020204"/>
      <p:regular r:id="rId29"/>
    </p:embeddedFont>
    <p:embeddedFont>
      <p:font typeface="Arial" charset="1" panose="020B0502020202020204"/>
      <p:regular r:id="rId31"/>
    </p:embeddedFont>
    <p:embeddedFont>
      <p:font typeface="Helvetica World" charset="1" panose="020B0500040000020004"/>
      <p:regular r:id="rId32"/>
    </p:embeddedFont>
    <p:embeddedFont>
      <p:font typeface="Calibri (MS) Bold" charset="1" panose="020F0702030404030204"/>
      <p:regular r:id="rId35"/>
    </p:embeddedFont>
    <p:embeddedFont>
      <p:font typeface="Calibri (MS)" charset="1" panose="020F0502020204030204"/>
      <p:regular r:id="rId36"/>
    </p:embeddedFont>
    <p:embeddedFont>
      <p:font typeface="Roboto" charset="1" panose="0200000000000000000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notesMasters/notesMaster1.xml" Type="http://schemas.openxmlformats.org/officeDocument/2006/relationships/notesMaster"/><Relationship Id="rId27" Target="theme/theme2.xml" Type="http://schemas.openxmlformats.org/officeDocument/2006/relationships/theme"/><Relationship Id="rId28" Target="notesSlides/notesSlide1.xml" Type="http://schemas.openxmlformats.org/officeDocument/2006/relationships/notesSlide"/><Relationship Id="rId29" Target="fonts/font29.fntdata" Type="http://schemas.openxmlformats.org/officeDocument/2006/relationships/font"/><Relationship Id="rId3" Target="viewProps.xml" Type="http://schemas.openxmlformats.org/officeDocument/2006/relationships/viewProps"/><Relationship Id="rId30" Target="notesSlides/notesSlide2.xml" Type="http://schemas.openxmlformats.org/officeDocument/2006/relationships/notesSlide"/><Relationship Id="rId31" Target="fonts/font31.fntdata" Type="http://schemas.openxmlformats.org/officeDocument/2006/relationships/font"/><Relationship Id="rId32" Target="fonts/font32.fntdata" Type="http://schemas.openxmlformats.org/officeDocument/2006/relationships/font"/><Relationship Id="rId33" Target="notesSlides/notesSlide3.xml" Type="http://schemas.openxmlformats.org/officeDocument/2006/relationships/notesSlide"/><Relationship Id="rId34" Target="notesSlides/notesSlide4.xml" Type="http://schemas.openxmlformats.org/officeDocument/2006/relationships/notesSlide"/><Relationship Id="rId35" Target="fonts/font35.fntdata" Type="http://schemas.openxmlformats.org/officeDocument/2006/relationships/font"/><Relationship Id="rId36" Target="fonts/font36.fntdata" Type="http://schemas.openxmlformats.org/officeDocument/2006/relationships/font"/><Relationship Id="rId37" Target="notesSlides/notesSlide5.xml" Type="http://schemas.openxmlformats.org/officeDocument/2006/relationships/notesSlide"/><Relationship Id="rId38" Target="notesSlides/notesSlide6.xml" Type="http://schemas.openxmlformats.org/officeDocument/2006/relationships/notesSlide"/><Relationship Id="rId39" Target="notesSlides/notesSlide7.xml" Type="http://schemas.openxmlformats.org/officeDocument/2006/relationships/notesSlide"/><Relationship Id="rId4" Target="theme/theme1.xml" Type="http://schemas.openxmlformats.org/officeDocument/2006/relationships/theme"/><Relationship Id="rId40" Target="notesSlides/notesSlide8.xml" Type="http://schemas.openxmlformats.org/officeDocument/2006/relationships/notesSlide"/><Relationship Id="rId41" Target="notesSlides/notesSlide9.xml" Type="http://schemas.openxmlformats.org/officeDocument/2006/relationships/notesSlide"/><Relationship Id="rId42" Target="fonts/font42.fntdata" Type="http://schemas.openxmlformats.org/officeDocument/2006/relationships/font"/><Relationship Id="rId43" Target="notesSlides/notesSlide10.xml" Type="http://schemas.openxmlformats.org/officeDocument/2006/relationships/notesSlide"/><Relationship Id="rId44" Target="notesSlides/notesSlide11.xml" Type="http://schemas.openxmlformats.org/officeDocument/2006/relationships/notesSlide"/><Relationship Id="rId45" Target="notesSlides/notesSlide12.xml" Type="http://schemas.openxmlformats.org/officeDocument/2006/relationships/notesSlide"/><Relationship Id="rId46" Target="notesSlides/notesSlide13.xml" Type="http://schemas.openxmlformats.org/officeDocument/2006/relationships/notesSlide"/><Relationship Id="rId47" Target="notesSlides/notesSlide14.xml" Type="http://schemas.openxmlformats.org/officeDocument/2006/relationships/notesSlide"/><Relationship Id="rId48" Target="notesSlides/notesSlide15.xml" Type="http://schemas.openxmlformats.org/officeDocument/2006/relationships/notesSlide"/><Relationship Id="rId49" Target="notesSlides/notesSlide16.xml" Type="http://schemas.openxmlformats.org/officeDocument/2006/relationships/notesSlide"/><Relationship Id="rId5" Target="tableStyles.xml" Type="http://schemas.openxmlformats.org/officeDocument/2006/relationships/tableStyles"/><Relationship Id="rId50" Target="notesSlides/notesSlide17.xml" Type="http://schemas.openxmlformats.org/officeDocument/2006/relationships/notesSlide"/><Relationship Id="rId51" Target="notesSlides/notesSlide18.xml" Type="http://schemas.openxmlformats.org/officeDocument/2006/relationships/notesSlide"/><Relationship Id="rId52" Target="notesSlides/notesSlide19.xml" Type="http://schemas.openxmlformats.org/officeDocument/2006/relationships/notesSlide"/><Relationship Id="rId53" Target="notesSlides/notesSlide20.xml" Type="http://schemas.openxmlformats.org/officeDocument/2006/relationships/notesSlide"/><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5.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5.pn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 Id="rId6" Target="../media/image22.png" Type="http://schemas.openxmlformats.org/officeDocument/2006/relationships/image"/><Relationship Id="rId7" Target="../media/image2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5.png" Type="http://schemas.openxmlformats.org/officeDocument/2006/relationships/image"/><Relationship Id="rId4" Target="../media/image24.png" Type="http://schemas.openxmlformats.org/officeDocument/2006/relationships/image"/><Relationship Id="rId5" Target="../media/image25.png" Type="http://schemas.openxmlformats.org/officeDocument/2006/relationships/image"/><Relationship Id="rId6" Target="../media/image2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5.pn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5.png" Type="http://schemas.openxmlformats.org/officeDocument/2006/relationships/image"/><Relationship Id="rId4" Target="../media/image2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5.png" Type="http://schemas.openxmlformats.org/officeDocument/2006/relationships/image"/><Relationship Id="rId4" Target="../media/image30.png" Type="http://schemas.openxmlformats.org/officeDocument/2006/relationships/image"/><Relationship Id="rId5" Target="../media/image31.png" Type="http://schemas.openxmlformats.org/officeDocument/2006/relationships/image"/><Relationship Id="rId6" Target="../media/image3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5.png" Type="http://schemas.openxmlformats.org/officeDocument/2006/relationships/image"/><Relationship Id="rId4" Target="../media/image33.png" Type="http://schemas.openxmlformats.org/officeDocument/2006/relationships/image"/><Relationship Id="rId5" Target="../media/image3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5.png" Type="http://schemas.openxmlformats.org/officeDocument/2006/relationships/image"/><Relationship Id="rId4" Target="../media/image35.png" Type="http://schemas.openxmlformats.org/officeDocument/2006/relationships/image"/><Relationship Id="rId5" Target="../media/image3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9.xml" Type="http://schemas.openxmlformats.org/officeDocument/2006/relationships/notesSlide"/><Relationship Id="rId3"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3.png" Type="http://schemas.openxmlformats.org/officeDocument/2006/relationships/image"/><Relationship Id="rId4" Target="../media/image4.jpeg" Type="http://schemas.openxmlformats.org/officeDocument/2006/relationships/image"/><Relationship Id="rId5" Target="../media/image5.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0.xml" Type="http://schemas.openxmlformats.org/officeDocument/2006/relationships/notesSlide"/><Relationship Id="rId3" Target="../media/image37.jpeg" Type="http://schemas.openxmlformats.org/officeDocument/2006/relationships/image"/><Relationship Id="rId4"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6.png" Type="http://schemas.openxmlformats.org/officeDocument/2006/relationships/image"/><Relationship Id="rId4" Target="../media/image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6.png" Type="http://schemas.openxmlformats.org/officeDocument/2006/relationships/image"/><Relationship Id="rId4" Target="../media/image7.jpeg" Type="http://schemas.openxmlformats.org/officeDocument/2006/relationships/image"/><Relationship Id="rId5" Target="https://opensource-demo.orangehrmlive.com" TargetMode="External" Type="http://schemas.openxmlformats.org/officeDocument/2006/relationships/hyperlink"/><Relationship Id="rId6" Target="https://fakestoreapi.com" TargetMode="External" Type="http://schemas.openxmlformats.org/officeDocument/2006/relationships/hyperlink"/><Relationship Id="rId7" Target="https://github.com/ASC11Uday/Udaykiran_CAPSTONE_COGNIXIA_WEB_API_MAY2025"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5.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5.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5.pn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A picture containing computer  Description automatically generated"/>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5051008" y="2852808"/>
            <a:ext cx="8185950" cy="2909250"/>
            <a:chOff x="0" y="0"/>
            <a:chExt cx="10914600" cy="3879000"/>
          </a:xfrm>
        </p:grpSpPr>
        <p:sp>
          <p:nvSpPr>
            <p:cNvPr name="Freeform 4" id="4"/>
            <p:cNvSpPr/>
            <p:nvPr/>
          </p:nvSpPr>
          <p:spPr>
            <a:xfrm flipH="false" flipV="false" rot="0">
              <a:off x="0" y="0"/>
              <a:ext cx="10914600" cy="3879000"/>
            </a:xfrm>
            <a:custGeom>
              <a:avLst/>
              <a:gdLst/>
              <a:ahLst/>
              <a:cxnLst/>
              <a:rect r="r" b="b" t="t" l="l"/>
              <a:pathLst>
                <a:path h="3879000" w="10914600">
                  <a:moveTo>
                    <a:pt x="0" y="0"/>
                  </a:moveTo>
                  <a:lnTo>
                    <a:pt x="10914600" y="0"/>
                  </a:lnTo>
                  <a:lnTo>
                    <a:pt x="10914600" y="3879000"/>
                  </a:lnTo>
                  <a:lnTo>
                    <a:pt x="0" y="3879000"/>
                  </a:lnTo>
                  <a:close/>
                </a:path>
              </a:pathLst>
            </a:custGeom>
            <a:solidFill>
              <a:srgbClr val="000000">
                <a:alpha val="0"/>
              </a:srgbClr>
            </a:solidFill>
          </p:spPr>
        </p:sp>
        <p:sp>
          <p:nvSpPr>
            <p:cNvPr name="TextBox 5" id="5"/>
            <p:cNvSpPr txBox="true"/>
            <p:nvPr/>
          </p:nvSpPr>
          <p:spPr>
            <a:xfrm>
              <a:off x="0" y="-180975"/>
              <a:ext cx="10914600" cy="4059975"/>
            </a:xfrm>
            <a:prstGeom prst="rect">
              <a:avLst/>
            </a:prstGeom>
          </p:spPr>
          <p:txBody>
            <a:bodyPr anchor="t" rtlCol="false" tIns="0" lIns="0" bIns="0" rIns="0"/>
            <a:lstStyle/>
            <a:p>
              <a:pPr algn="ctr">
                <a:lnSpc>
                  <a:spcPts val="10800"/>
                </a:lnSpc>
              </a:pPr>
              <a:r>
                <a:rPr lang="en-US" b="true" sz="9000">
                  <a:solidFill>
                    <a:srgbClr val="000000"/>
                  </a:solidFill>
                  <a:latin typeface="Arial Bold"/>
                  <a:ea typeface="Arial Bold"/>
                  <a:cs typeface="Arial Bold"/>
                  <a:sym typeface="Arial Bold"/>
                </a:rPr>
                <a:t>Capstone</a:t>
              </a:r>
            </a:p>
            <a:p>
              <a:pPr algn="ctr">
                <a:lnSpc>
                  <a:spcPts val="10800"/>
                </a:lnSpc>
              </a:pPr>
              <a:r>
                <a:rPr lang="en-US" b="true" sz="9000">
                  <a:solidFill>
                    <a:srgbClr val="000000"/>
                  </a:solidFill>
                  <a:latin typeface="Arial Bold"/>
                  <a:ea typeface="Arial Bold"/>
                  <a:cs typeface="Arial Bold"/>
                  <a:sym typeface="Arial Bold"/>
                </a:rPr>
                <a:t>Project</a:t>
              </a:r>
            </a:p>
          </p:txBody>
        </p:sp>
      </p:grpSp>
      <p:sp>
        <p:nvSpPr>
          <p:cNvPr name="Freeform 6" id="6"/>
          <p:cNvSpPr/>
          <p:nvPr/>
        </p:nvSpPr>
        <p:spPr>
          <a:xfrm flipH="false" flipV="false" rot="0">
            <a:off x="0" y="0"/>
            <a:ext cx="3602074" cy="1353340"/>
          </a:xfrm>
          <a:custGeom>
            <a:avLst/>
            <a:gdLst/>
            <a:ahLst/>
            <a:cxnLst/>
            <a:rect r="r" b="b" t="t" l="l"/>
            <a:pathLst>
              <a:path h="1353340" w="3602074">
                <a:moveTo>
                  <a:pt x="0" y="0"/>
                </a:moveTo>
                <a:lnTo>
                  <a:pt x="3602074" y="0"/>
                </a:lnTo>
                <a:lnTo>
                  <a:pt x="3602074" y="1353340"/>
                </a:lnTo>
                <a:lnTo>
                  <a:pt x="0" y="1353340"/>
                </a:lnTo>
                <a:lnTo>
                  <a:pt x="0" y="0"/>
                </a:lnTo>
                <a:close/>
              </a:path>
            </a:pathLst>
          </a:custGeom>
          <a:blipFill>
            <a:blip r:embed="rId4"/>
            <a:stretch>
              <a:fillRect l="0" t="0" r="0" b="-289"/>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525" y="-9525"/>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4229084" y="521970"/>
            <a:ext cx="17837550" cy="1013460"/>
            <a:chOff x="0" y="0"/>
            <a:chExt cx="23783400" cy="1351280"/>
          </a:xfrm>
        </p:grpSpPr>
        <p:sp>
          <p:nvSpPr>
            <p:cNvPr name="Freeform 6" id="6"/>
            <p:cNvSpPr/>
            <p:nvPr/>
          </p:nvSpPr>
          <p:spPr>
            <a:xfrm flipH="false" flipV="false" rot="0">
              <a:off x="0" y="0"/>
              <a:ext cx="23783399" cy="1351280"/>
            </a:xfrm>
            <a:custGeom>
              <a:avLst/>
              <a:gdLst/>
              <a:ahLst/>
              <a:cxnLst/>
              <a:rect r="r" b="b" t="t" l="l"/>
              <a:pathLst>
                <a:path h="1351280" w="23783399">
                  <a:moveTo>
                    <a:pt x="0" y="0"/>
                  </a:moveTo>
                  <a:lnTo>
                    <a:pt x="23783399" y="0"/>
                  </a:lnTo>
                  <a:lnTo>
                    <a:pt x="23783399" y="1351280"/>
                  </a:lnTo>
                  <a:lnTo>
                    <a:pt x="0" y="1351280"/>
                  </a:lnTo>
                  <a:close/>
                </a:path>
              </a:pathLst>
            </a:custGeom>
            <a:solidFill>
              <a:srgbClr val="000000">
                <a:alpha val="0"/>
              </a:srgbClr>
            </a:solidFill>
          </p:spPr>
        </p:sp>
        <p:sp>
          <p:nvSpPr>
            <p:cNvPr name="TextBox 7" id="7"/>
            <p:cNvSpPr txBox="true"/>
            <p:nvPr/>
          </p:nvSpPr>
          <p:spPr>
            <a:xfrm>
              <a:off x="0" y="-66675"/>
              <a:ext cx="23783400" cy="1417955"/>
            </a:xfrm>
            <a:prstGeom prst="rect">
              <a:avLst/>
            </a:prstGeom>
          </p:spPr>
          <p:txBody>
            <a:bodyPr anchor="t" rtlCol="false" tIns="0" lIns="0" bIns="0" rIns="0"/>
            <a:lstStyle/>
            <a:p>
              <a:pPr algn="l">
                <a:lnSpc>
                  <a:spcPts val="3600"/>
                </a:lnSpc>
              </a:pPr>
              <a:r>
                <a:rPr lang="en-US" b="true" sz="3000">
                  <a:solidFill>
                    <a:srgbClr val="FFFFFF"/>
                  </a:solidFill>
                  <a:latin typeface="Arial Bold"/>
                  <a:ea typeface="Arial Bold"/>
                  <a:cs typeface="Arial Bold"/>
                  <a:sym typeface="Arial Bold"/>
                </a:rPr>
                <a:t>A</a:t>
              </a:r>
              <a:r>
                <a:rPr lang="en-US" b="true" sz="3000">
                  <a:solidFill>
                    <a:srgbClr val="FFFFFF"/>
                  </a:solidFill>
                  <a:latin typeface="Arial Bold"/>
                  <a:ea typeface="Arial Bold"/>
                  <a:cs typeface="Arial Bold"/>
                  <a:sym typeface="Arial Bold"/>
                </a:rPr>
                <a:t>PI AUTOMATION WITH POSTMAN AND NEWMAN</a:t>
              </a:r>
            </a:p>
            <a:p>
              <a:pPr algn="l">
                <a:lnSpc>
                  <a:spcPts val="3600"/>
                </a:lnSpc>
              </a:pPr>
            </a:p>
          </p:txBody>
        </p:sp>
      </p:grpSp>
      <p:sp>
        <p:nvSpPr>
          <p:cNvPr name="Freeform 8" id="8"/>
          <p:cNvSpPr/>
          <p:nvPr/>
        </p:nvSpPr>
        <p:spPr>
          <a:xfrm flipH="false" flipV="false" rot="0">
            <a:off x="15520" y="0"/>
            <a:ext cx="3602062" cy="1353339"/>
          </a:xfrm>
          <a:custGeom>
            <a:avLst/>
            <a:gdLst/>
            <a:ahLst/>
            <a:cxnLst/>
            <a:rect r="r" b="b" t="t" l="l"/>
            <a:pathLst>
              <a:path h="1353339" w="3602062">
                <a:moveTo>
                  <a:pt x="0" y="0"/>
                </a:moveTo>
                <a:lnTo>
                  <a:pt x="3602063" y="0"/>
                </a:lnTo>
                <a:lnTo>
                  <a:pt x="3602063" y="1353339"/>
                </a:lnTo>
                <a:lnTo>
                  <a:pt x="0" y="1353339"/>
                </a:lnTo>
                <a:lnTo>
                  <a:pt x="0" y="0"/>
                </a:lnTo>
                <a:close/>
              </a:path>
            </a:pathLst>
          </a:custGeom>
          <a:blipFill>
            <a:blip r:embed="rId3"/>
            <a:stretch>
              <a:fillRect l="0" t="0" r="0" b="-289"/>
            </a:stretch>
          </a:blipFill>
        </p:spPr>
      </p:sp>
      <p:sp>
        <p:nvSpPr>
          <p:cNvPr name="AutoShape 9" id="9"/>
          <p:cNvSpPr/>
          <p:nvPr/>
        </p:nvSpPr>
        <p:spPr>
          <a:xfrm>
            <a:off x="4706561" y="1021556"/>
            <a:ext cx="9472837" cy="14288"/>
          </a:xfrm>
          <a:prstGeom prst="line">
            <a:avLst/>
          </a:prstGeom>
          <a:ln cap="rnd" w="9525">
            <a:solidFill>
              <a:srgbClr val="FFFFFF"/>
            </a:solidFill>
            <a:prstDash val="solid"/>
            <a:headEnd type="none" len="sm" w="sm"/>
            <a:tailEnd type="none" len="sm" w="sm"/>
          </a:ln>
        </p:spPr>
      </p:sp>
      <p:sp>
        <p:nvSpPr>
          <p:cNvPr name="Freeform 10" id="10"/>
          <p:cNvSpPr/>
          <p:nvPr/>
        </p:nvSpPr>
        <p:spPr>
          <a:xfrm flipH="false" flipV="false" rot="0">
            <a:off x="623025" y="1390767"/>
            <a:ext cx="8520975" cy="5581239"/>
          </a:xfrm>
          <a:custGeom>
            <a:avLst/>
            <a:gdLst/>
            <a:ahLst/>
            <a:cxnLst/>
            <a:rect r="r" b="b" t="t" l="l"/>
            <a:pathLst>
              <a:path h="5581239" w="8520975">
                <a:moveTo>
                  <a:pt x="0" y="0"/>
                </a:moveTo>
                <a:lnTo>
                  <a:pt x="8520975" y="0"/>
                </a:lnTo>
                <a:lnTo>
                  <a:pt x="8520975" y="5581238"/>
                </a:lnTo>
                <a:lnTo>
                  <a:pt x="0" y="5581238"/>
                </a:lnTo>
                <a:lnTo>
                  <a:pt x="0" y="0"/>
                </a:lnTo>
                <a:close/>
              </a:path>
            </a:pathLst>
          </a:custGeom>
          <a:blipFill>
            <a:blip r:embed="rId4"/>
            <a:stretch>
              <a:fillRect l="0" t="0" r="0" b="0"/>
            </a:stretch>
          </a:blipFill>
        </p:spPr>
      </p:sp>
      <p:sp>
        <p:nvSpPr>
          <p:cNvPr name="Freeform 11" id="11"/>
          <p:cNvSpPr/>
          <p:nvPr/>
        </p:nvSpPr>
        <p:spPr>
          <a:xfrm flipH="false" flipV="false" rot="0">
            <a:off x="10820955" y="1390767"/>
            <a:ext cx="5516873" cy="4344867"/>
          </a:xfrm>
          <a:custGeom>
            <a:avLst/>
            <a:gdLst/>
            <a:ahLst/>
            <a:cxnLst/>
            <a:rect r="r" b="b" t="t" l="l"/>
            <a:pathLst>
              <a:path h="4344867" w="5516873">
                <a:moveTo>
                  <a:pt x="0" y="0"/>
                </a:moveTo>
                <a:lnTo>
                  <a:pt x="5516873" y="0"/>
                </a:lnTo>
                <a:lnTo>
                  <a:pt x="5516873" y="4344866"/>
                </a:lnTo>
                <a:lnTo>
                  <a:pt x="0" y="4344866"/>
                </a:lnTo>
                <a:lnTo>
                  <a:pt x="0" y="0"/>
                </a:lnTo>
                <a:close/>
              </a:path>
            </a:pathLst>
          </a:custGeom>
          <a:blipFill>
            <a:blip r:embed="rId5"/>
            <a:stretch>
              <a:fillRect l="0" t="0" r="-15229" b="0"/>
            </a:stretch>
          </a:blipFill>
        </p:spPr>
      </p:sp>
      <p:sp>
        <p:nvSpPr>
          <p:cNvPr name="Freeform 12" id="12"/>
          <p:cNvSpPr/>
          <p:nvPr/>
        </p:nvSpPr>
        <p:spPr>
          <a:xfrm flipH="false" flipV="false" rot="0">
            <a:off x="5333918" y="6972005"/>
            <a:ext cx="7813941" cy="2920461"/>
          </a:xfrm>
          <a:custGeom>
            <a:avLst/>
            <a:gdLst/>
            <a:ahLst/>
            <a:cxnLst/>
            <a:rect r="r" b="b" t="t" l="l"/>
            <a:pathLst>
              <a:path h="2920461" w="7813941">
                <a:moveTo>
                  <a:pt x="0" y="0"/>
                </a:moveTo>
                <a:lnTo>
                  <a:pt x="7813941" y="0"/>
                </a:lnTo>
                <a:lnTo>
                  <a:pt x="7813941" y="2920461"/>
                </a:lnTo>
                <a:lnTo>
                  <a:pt x="0" y="2920461"/>
                </a:lnTo>
                <a:lnTo>
                  <a:pt x="0" y="0"/>
                </a:lnTo>
                <a:close/>
              </a:path>
            </a:pathLst>
          </a:custGeom>
          <a:blipFill>
            <a:blip r:embed="rId6"/>
            <a:stretch>
              <a:fillRect l="0" t="0" r="0" b="0"/>
            </a:stretch>
          </a:blipFill>
        </p:spPr>
      </p:sp>
      <p:grpSp>
        <p:nvGrpSpPr>
          <p:cNvPr name="Group 13" id="13"/>
          <p:cNvGrpSpPr/>
          <p:nvPr/>
        </p:nvGrpSpPr>
        <p:grpSpPr>
          <a:xfrm rot="0">
            <a:off x="1758485" y="7564438"/>
            <a:ext cx="4882050" cy="1139000"/>
            <a:chOff x="0" y="0"/>
            <a:chExt cx="6509400" cy="1518666"/>
          </a:xfrm>
        </p:grpSpPr>
        <p:sp>
          <p:nvSpPr>
            <p:cNvPr name="Freeform 14" id="14"/>
            <p:cNvSpPr/>
            <p:nvPr/>
          </p:nvSpPr>
          <p:spPr>
            <a:xfrm flipH="false" flipV="false" rot="0">
              <a:off x="0" y="0"/>
              <a:ext cx="6509400" cy="1518666"/>
            </a:xfrm>
            <a:custGeom>
              <a:avLst/>
              <a:gdLst/>
              <a:ahLst/>
              <a:cxnLst/>
              <a:rect r="r" b="b" t="t" l="l"/>
              <a:pathLst>
                <a:path h="1518666" w="6509400">
                  <a:moveTo>
                    <a:pt x="0" y="0"/>
                  </a:moveTo>
                  <a:lnTo>
                    <a:pt x="6509400" y="0"/>
                  </a:lnTo>
                  <a:lnTo>
                    <a:pt x="6509400" y="1518666"/>
                  </a:lnTo>
                  <a:lnTo>
                    <a:pt x="0" y="1518666"/>
                  </a:lnTo>
                  <a:close/>
                </a:path>
              </a:pathLst>
            </a:custGeom>
            <a:solidFill>
              <a:srgbClr val="000000">
                <a:alpha val="0"/>
              </a:srgbClr>
            </a:solidFill>
          </p:spPr>
        </p:sp>
        <p:sp>
          <p:nvSpPr>
            <p:cNvPr name="TextBox 15" id="15"/>
            <p:cNvSpPr txBox="true"/>
            <p:nvPr/>
          </p:nvSpPr>
          <p:spPr>
            <a:xfrm>
              <a:off x="0" y="-66675"/>
              <a:ext cx="6509400" cy="1585341"/>
            </a:xfrm>
            <a:prstGeom prst="rect">
              <a:avLst/>
            </a:prstGeom>
          </p:spPr>
          <p:txBody>
            <a:bodyPr anchor="t" rtlCol="false" tIns="0" lIns="0" bIns="0" rIns="0"/>
            <a:lstStyle/>
            <a:p>
              <a:pPr algn="l">
                <a:lnSpc>
                  <a:spcPts val="3419"/>
                </a:lnSpc>
              </a:pPr>
              <a:r>
                <a:rPr lang="en-US" sz="2850">
                  <a:solidFill>
                    <a:srgbClr val="FFFFFF"/>
                  </a:solidFill>
                  <a:latin typeface="Arial"/>
                  <a:ea typeface="Arial"/>
                  <a:cs typeface="Arial"/>
                  <a:sym typeface="Arial"/>
                </a:rPr>
                <a:t>Validation Scripts: </a:t>
              </a:r>
            </a:p>
            <a:p>
              <a:pPr algn="l">
                <a:lnSpc>
                  <a:spcPts val="2520"/>
                </a:lnSpc>
              </a:pPr>
            </a:p>
            <a:p>
              <a:pPr algn="l">
                <a:lnSpc>
                  <a:spcPts val="2520"/>
                </a:lnSpc>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2225" y="-552188"/>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3849654" y="311925"/>
            <a:ext cx="17872650" cy="1433550"/>
            <a:chOff x="0" y="0"/>
            <a:chExt cx="23830200" cy="1911400"/>
          </a:xfrm>
        </p:grpSpPr>
        <p:sp>
          <p:nvSpPr>
            <p:cNvPr name="Freeform 6" id="6"/>
            <p:cNvSpPr/>
            <p:nvPr/>
          </p:nvSpPr>
          <p:spPr>
            <a:xfrm flipH="false" flipV="false" rot="0">
              <a:off x="0" y="0"/>
              <a:ext cx="23830200" cy="1911400"/>
            </a:xfrm>
            <a:custGeom>
              <a:avLst/>
              <a:gdLst/>
              <a:ahLst/>
              <a:cxnLst/>
              <a:rect r="r" b="b" t="t" l="l"/>
              <a:pathLst>
                <a:path h="1911400" w="23830200">
                  <a:moveTo>
                    <a:pt x="0" y="0"/>
                  </a:moveTo>
                  <a:lnTo>
                    <a:pt x="23830200" y="0"/>
                  </a:lnTo>
                  <a:lnTo>
                    <a:pt x="23830200" y="1911400"/>
                  </a:lnTo>
                  <a:lnTo>
                    <a:pt x="0" y="1911400"/>
                  </a:lnTo>
                  <a:close/>
                </a:path>
              </a:pathLst>
            </a:custGeom>
            <a:solidFill>
              <a:srgbClr val="000000">
                <a:alpha val="0"/>
              </a:srgbClr>
            </a:solidFill>
          </p:spPr>
        </p:sp>
        <p:sp>
          <p:nvSpPr>
            <p:cNvPr name="TextBox 7" id="7"/>
            <p:cNvSpPr txBox="true"/>
            <p:nvPr/>
          </p:nvSpPr>
          <p:spPr>
            <a:xfrm>
              <a:off x="0" y="-66675"/>
              <a:ext cx="23830200" cy="1978075"/>
            </a:xfrm>
            <a:prstGeom prst="rect">
              <a:avLst/>
            </a:prstGeom>
          </p:spPr>
          <p:txBody>
            <a:bodyPr anchor="t" rtlCol="false" tIns="0" lIns="0" bIns="0" rIns="0"/>
            <a:lstStyle/>
            <a:p>
              <a:pPr algn="l">
                <a:lnSpc>
                  <a:spcPts val="3600"/>
                </a:lnSpc>
              </a:pPr>
              <a:r>
                <a:rPr lang="en-US" b="true" sz="3000">
                  <a:solidFill>
                    <a:srgbClr val="FFFFFF"/>
                  </a:solidFill>
                  <a:latin typeface="Arial Bold"/>
                  <a:ea typeface="Arial Bold"/>
                  <a:cs typeface="Arial Bold"/>
                  <a:sym typeface="Arial Bold"/>
                </a:rPr>
                <a:t>A</a:t>
              </a:r>
              <a:r>
                <a:rPr lang="en-US" b="true" sz="3000">
                  <a:solidFill>
                    <a:srgbClr val="FFFFFF"/>
                  </a:solidFill>
                  <a:latin typeface="Arial Bold"/>
                  <a:ea typeface="Arial Bold"/>
                  <a:cs typeface="Arial Bold"/>
                  <a:sym typeface="Arial Bold"/>
                </a:rPr>
                <a:t>PI AUTOMATION WITH POSTMAN AND NEWMAN</a:t>
              </a:r>
            </a:p>
            <a:p>
              <a:pPr algn="ctr">
                <a:lnSpc>
                  <a:spcPts val="2520"/>
                </a:lnSpc>
              </a:pPr>
            </a:p>
          </p:txBody>
        </p:sp>
      </p:grpSp>
      <p:sp>
        <p:nvSpPr>
          <p:cNvPr name="Freeform 8" id="8"/>
          <p:cNvSpPr/>
          <p:nvPr/>
        </p:nvSpPr>
        <p:spPr>
          <a:xfrm flipH="false" flipV="false" rot="0">
            <a:off x="15520"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3"/>
            <a:stretch>
              <a:fillRect l="0" t="0" r="0" b="-289"/>
            </a:stretch>
          </a:blipFill>
        </p:spPr>
      </p:sp>
      <p:sp>
        <p:nvSpPr>
          <p:cNvPr name="AutoShape 9" id="9"/>
          <p:cNvSpPr/>
          <p:nvPr/>
        </p:nvSpPr>
        <p:spPr>
          <a:xfrm>
            <a:off x="3849662" y="1009650"/>
            <a:ext cx="9472613" cy="14288"/>
          </a:xfrm>
          <a:prstGeom prst="line">
            <a:avLst/>
          </a:prstGeom>
          <a:ln cap="rnd" w="9525">
            <a:solidFill>
              <a:srgbClr val="FFFFFF"/>
            </a:solidFill>
            <a:prstDash val="solid"/>
            <a:headEnd type="none" len="sm" w="sm"/>
            <a:tailEnd type="none" len="sm" w="sm"/>
          </a:ln>
        </p:spPr>
      </p:sp>
      <p:sp>
        <p:nvSpPr>
          <p:cNvPr name="Freeform 10" id="10"/>
          <p:cNvSpPr/>
          <p:nvPr/>
        </p:nvSpPr>
        <p:spPr>
          <a:xfrm flipH="false" flipV="false" rot="0">
            <a:off x="2572923" y="1525863"/>
            <a:ext cx="6502765" cy="3874504"/>
          </a:xfrm>
          <a:custGeom>
            <a:avLst/>
            <a:gdLst/>
            <a:ahLst/>
            <a:cxnLst/>
            <a:rect r="r" b="b" t="t" l="l"/>
            <a:pathLst>
              <a:path h="3874504" w="6502765">
                <a:moveTo>
                  <a:pt x="0" y="0"/>
                </a:moveTo>
                <a:lnTo>
                  <a:pt x="6502765" y="0"/>
                </a:lnTo>
                <a:lnTo>
                  <a:pt x="6502765" y="3874503"/>
                </a:lnTo>
                <a:lnTo>
                  <a:pt x="0" y="3874503"/>
                </a:lnTo>
                <a:lnTo>
                  <a:pt x="0" y="0"/>
                </a:lnTo>
                <a:close/>
              </a:path>
            </a:pathLst>
          </a:custGeom>
          <a:blipFill>
            <a:blip r:embed="rId4"/>
            <a:stretch>
              <a:fillRect l="0" t="0" r="0" b="0"/>
            </a:stretch>
          </a:blipFill>
        </p:spPr>
      </p:sp>
      <p:sp>
        <p:nvSpPr>
          <p:cNvPr name="Freeform 11" id="11"/>
          <p:cNvSpPr/>
          <p:nvPr/>
        </p:nvSpPr>
        <p:spPr>
          <a:xfrm flipH="false" flipV="false" rot="0">
            <a:off x="2572923" y="5897529"/>
            <a:ext cx="6743603" cy="3693404"/>
          </a:xfrm>
          <a:custGeom>
            <a:avLst/>
            <a:gdLst/>
            <a:ahLst/>
            <a:cxnLst/>
            <a:rect r="r" b="b" t="t" l="l"/>
            <a:pathLst>
              <a:path h="3693404" w="6743603">
                <a:moveTo>
                  <a:pt x="0" y="0"/>
                </a:moveTo>
                <a:lnTo>
                  <a:pt x="6743602" y="0"/>
                </a:lnTo>
                <a:lnTo>
                  <a:pt x="6743602" y="3693404"/>
                </a:lnTo>
                <a:lnTo>
                  <a:pt x="0" y="3693404"/>
                </a:lnTo>
                <a:lnTo>
                  <a:pt x="0" y="0"/>
                </a:lnTo>
                <a:close/>
              </a:path>
            </a:pathLst>
          </a:custGeom>
          <a:blipFill>
            <a:blip r:embed="rId5"/>
            <a:stretch>
              <a:fillRect l="0" t="0" r="0" b="0"/>
            </a:stretch>
          </a:blipFill>
        </p:spPr>
      </p:sp>
      <p:sp>
        <p:nvSpPr>
          <p:cNvPr name="Freeform 12" id="12"/>
          <p:cNvSpPr/>
          <p:nvPr/>
        </p:nvSpPr>
        <p:spPr>
          <a:xfrm flipH="false" flipV="false" rot="0">
            <a:off x="9438171" y="1535925"/>
            <a:ext cx="6695616" cy="3398025"/>
          </a:xfrm>
          <a:custGeom>
            <a:avLst/>
            <a:gdLst/>
            <a:ahLst/>
            <a:cxnLst/>
            <a:rect r="r" b="b" t="t" l="l"/>
            <a:pathLst>
              <a:path h="3398025" w="6695616">
                <a:moveTo>
                  <a:pt x="0" y="0"/>
                </a:moveTo>
                <a:lnTo>
                  <a:pt x="6695616" y="0"/>
                </a:lnTo>
                <a:lnTo>
                  <a:pt x="6695616" y="3398025"/>
                </a:lnTo>
                <a:lnTo>
                  <a:pt x="0" y="3398025"/>
                </a:lnTo>
                <a:lnTo>
                  <a:pt x="0" y="0"/>
                </a:lnTo>
                <a:close/>
              </a:path>
            </a:pathLst>
          </a:custGeom>
          <a:blipFill>
            <a:blip r:embed="rId6"/>
            <a:stretch>
              <a:fillRect l="0" t="0" r="0" b="0"/>
            </a:stretch>
          </a:blipFill>
        </p:spPr>
      </p:sp>
      <p:sp>
        <p:nvSpPr>
          <p:cNvPr name="Freeform 13" id="13"/>
          <p:cNvSpPr/>
          <p:nvPr/>
        </p:nvSpPr>
        <p:spPr>
          <a:xfrm flipH="false" flipV="false" rot="0">
            <a:off x="9583225" y="5877674"/>
            <a:ext cx="5778847" cy="3380626"/>
          </a:xfrm>
          <a:custGeom>
            <a:avLst/>
            <a:gdLst/>
            <a:ahLst/>
            <a:cxnLst/>
            <a:rect r="r" b="b" t="t" l="l"/>
            <a:pathLst>
              <a:path h="3380626" w="5778847">
                <a:moveTo>
                  <a:pt x="0" y="0"/>
                </a:moveTo>
                <a:lnTo>
                  <a:pt x="5778848" y="0"/>
                </a:lnTo>
                <a:lnTo>
                  <a:pt x="5778848" y="3380626"/>
                </a:lnTo>
                <a:lnTo>
                  <a:pt x="0" y="3380626"/>
                </a:lnTo>
                <a:lnTo>
                  <a:pt x="0" y="0"/>
                </a:lnTo>
                <a:close/>
              </a:path>
            </a:pathLst>
          </a:custGeom>
          <a:blipFill>
            <a:blip r:embed="rId7"/>
            <a:stretch>
              <a:fillRect l="0" t="0" r="0" b="0"/>
            </a:stretch>
          </a:blipFill>
        </p:spPr>
      </p:sp>
      <p:sp>
        <p:nvSpPr>
          <p:cNvPr name="TextBox 14" id="14"/>
          <p:cNvSpPr txBox="true"/>
          <p:nvPr/>
        </p:nvSpPr>
        <p:spPr>
          <a:xfrm rot="0">
            <a:off x="-2212102" y="1478775"/>
            <a:ext cx="7352656" cy="476250"/>
          </a:xfrm>
          <a:prstGeom prst="rect">
            <a:avLst/>
          </a:prstGeom>
        </p:spPr>
        <p:txBody>
          <a:bodyPr anchor="t" rtlCol="false" tIns="0" lIns="0" bIns="0" rIns="0">
            <a:spAutoFit/>
          </a:bodyPr>
          <a:lstStyle/>
          <a:p>
            <a:pPr algn="ctr">
              <a:lnSpc>
                <a:spcPts val="3360"/>
              </a:lnSpc>
              <a:spcBef>
                <a:spcPct val="0"/>
              </a:spcBef>
            </a:pPr>
            <a:r>
              <a:rPr lang="en-US" b="true" sz="2800">
                <a:solidFill>
                  <a:srgbClr val="FFFFFF"/>
                </a:solidFill>
                <a:latin typeface="Arial Bold"/>
                <a:ea typeface="Arial Bold"/>
                <a:cs typeface="Arial Bold"/>
                <a:sym typeface="Arial Bold"/>
              </a:rPr>
              <a:t>Post Request:</a:t>
            </a:r>
          </a:p>
        </p:txBody>
      </p:sp>
      <p:sp>
        <p:nvSpPr>
          <p:cNvPr name="TextBox 15" id="15"/>
          <p:cNvSpPr txBox="true"/>
          <p:nvPr/>
        </p:nvSpPr>
        <p:spPr>
          <a:xfrm rot="0">
            <a:off x="15521" y="5840379"/>
            <a:ext cx="2300684" cy="438150"/>
          </a:xfrm>
          <a:prstGeom prst="rect">
            <a:avLst/>
          </a:prstGeom>
        </p:spPr>
        <p:txBody>
          <a:bodyPr anchor="t" rtlCol="false" tIns="0" lIns="0" bIns="0" rIns="0">
            <a:spAutoFit/>
          </a:bodyPr>
          <a:lstStyle/>
          <a:p>
            <a:pPr algn="ctr">
              <a:lnSpc>
                <a:spcPts val="3000"/>
              </a:lnSpc>
              <a:spcBef>
                <a:spcPct val="0"/>
              </a:spcBef>
            </a:pPr>
            <a:r>
              <a:rPr lang="en-US" b="true" sz="2500">
                <a:solidFill>
                  <a:srgbClr val="FFFFFF"/>
                </a:solidFill>
                <a:latin typeface="Arial Bold"/>
                <a:ea typeface="Arial Bold"/>
                <a:cs typeface="Arial Bold"/>
                <a:sym typeface="Arial Bold"/>
              </a:rPr>
              <a:t>Patch Request: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2225" y="-552188"/>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3849654" y="311925"/>
            <a:ext cx="17872650" cy="1433550"/>
            <a:chOff x="0" y="0"/>
            <a:chExt cx="23830200" cy="1911400"/>
          </a:xfrm>
        </p:grpSpPr>
        <p:sp>
          <p:nvSpPr>
            <p:cNvPr name="Freeform 6" id="6"/>
            <p:cNvSpPr/>
            <p:nvPr/>
          </p:nvSpPr>
          <p:spPr>
            <a:xfrm flipH="false" flipV="false" rot="0">
              <a:off x="0" y="0"/>
              <a:ext cx="23830200" cy="1911400"/>
            </a:xfrm>
            <a:custGeom>
              <a:avLst/>
              <a:gdLst/>
              <a:ahLst/>
              <a:cxnLst/>
              <a:rect r="r" b="b" t="t" l="l"/>
              <a:pathLst>
                <a:path h="1911400" w="23830200">
                  <a:moveTo>
                    <a:pt x="0" y="0"/>
                  </a:moveTo>
                  <a:lnTo>
                    <a:pt x="23830200" y="0"/>
                  </a:lnTo>
                  <a:lnTo>
                    <a:pt x="23830200" y="1911400"/>
                  </a:lnTo>
                  <a:lnTo>
                    <a:pt x="0" y="1911400"/>
                  </a:lnTo>
                  <a:close/>
                </a:path>
              </a:pathLst>
            </a:custGeom>
            <a:solidFill>
              <a:srgbClr val="000000">
                <a:alpha val="0"/>
              </a:srgbClr>
            </a:solidFill>
          </p:spPr>
        </p:sp>
        <p:sp>
          <p:nvSpPr>
            <p:cNvPr name="TextBox 7" id="7"/>
            <p:cNvSpPr txBox="true"/>
            <p:nvPr/>
          </p:nvSpPr>
          <p:spPr>
            <a:xfrm>
              <a:off x="0" y="-66675"/>
              <a:ext cx="23830200" cy="1978075"/>
            </a:xfrm>
            <a:prstGeom prst="rect">
              <a:avLst/>
            </a:prstGeom>
          </p:spPr>
          <p:txBody>
            <a:bodyPr anchor="t" rtlCol="false" tIns="0" lIns="0" bIns="0" rIns="0"/>
            <a:lstStyle/>
            <a:p>
              <a:pPr algn="l">
                <a:lnSpc>
                  <a:spcPts val="3600"/>
                </a:lnSpc>
              </a:pPr>
              <a:r>
                <a:rPr lang="en-US" b="true" sz="3000">
                  <a:solidFill>
                    <a:srgbClr val="FFFFFF"/>
                  </a:solidFill>
                  <a:latin typeface="Arial Bold"/>
                  <a:ea typeface="Arial Bold"/>
                  <a:cs typeface="Arial Bold"/>
                  <a:sym typeface="Arial Bold"/>
                </a:rPr>
                <a:t>A</a:t>
              </a:r>
              <a:r>
                <a:rPr lang="en-US" b="true" sz="3000">
                  <a:solidFill>
                    <a:srgbClr val="FFFFFF"/>
                  </a:solidFill>
                  <a:latin typeface="Arial Bold"/>
                  <a:ea typeface="Arial Bold"/>
                  <a:cs typeface="Arial Bold"/>
                  <a:sym typeface="Arial Bold"/>
                </a:rPr>
                <a:t>PI AUTOMATION WITH POSTMAN AND NEWMAN</a:t>
              </a:r>
            </a:p>
            <a:p>
              <a:pPr algn="ctr">
                <a:lnSpc>
                  <a:spcPts val="2520"/>
                </a:lnSpc>
              </a:pPr>
            </a:p>
          </p:txBody>
        </p:sp>
      </p:grpSp>
      <p:sp>
        <p:nvSpPr>
          <p:cNvPr name="Freeform 8" id="8"/>
          <p:cNvSpPr/>
          <p:nvPr/>
        </p:nvSpPr>
        <p:spPr>
          <a:xfrm flipH="false" flipV="false" rot="0">
            <a:off x="15520"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3"/>
            <a:stretch>
              <a:fillRect l="0" t="0" r="0" b="-289"/>
            </a:stretch>
          </a:blipFill>
        </p:spPr>
      </p:sp>
      <p:sp>
        <p:nvSpPr>
          <p:cNvPr name="AutoShape 9" id="9"/>
          <p:cNvSpPr/>
          <p:nvPr/>
        </p:nvSpPr>
        <p:spPr>
          <a:xfrm>
            <a:off x="3849662" y="1009650"/>
            <a:ext cx="9472613" cy="14288"/>
          </a:xfrm>
          <a:prstGeom prst="line">
            <a:avLst/>
          </a:prstGeom>
          <a:ln cap="rnd" w="9525">
            <a:solidFill>
              <a:srgbClr val="FFFFFF"/>
            </a:solidFill>
            <a:prstDash val="solid"/>
            <a:headEnd type="none" len="sm" w="sm"/>
            <a:tailEnd type="none" len="sm" w="sm"/>
          </a:ln>
        </p:spPr>
      </p:sp>
      <p:sp>
        <p:nvSpPr>
          <p:cNvPr name="Freeform 10" id="10"/>
          <p:cNvSpPr/>
          <p:nvPr/>
        </p:nvSpPr>
        <p:spPr>
          <a:xfrm flipH="false" flipV="false" rot="0">
            <a:off x="1816553" y="1703834"/>
            <a:ext cx="6519699" cy="3659181"/>
          </a:xfrm>
          <a:custGeom>
            <a:avLst/>
            <a:gdLst/>
            <a:ahLst/>
            <a:cxnLst/>
            <a:rect r="r" b="b" t="t" l="l"/>
            <a:pathLst>
              <a:path h="3659181" w="6519699">
                <a:moveTo>
                  <a:pt x="0" y="0"/>
                </a:moveTo>
                <a:lnTo>
                  <a:pt x="6519699" y="0"/>
                </a:lnTo>
                <a:lnTo>
                  <a:pt x="6519699" y="3659181"/>
                </a:lnTo>
                <a:lnTo>
                  <a:pt x="0" y="3659181"/>
                </a:lnTo>
                <a:lnTo>
                  <a:pt x="0" y="0"/>
                </a:lnTo>
                <a:close/>
              </a:path>
            </a:pathLst>
          </a:custGeom>
          <a:blipFill>
            <a:blip r:embed="rId4"/>
            <a:stretch>
              <a:fillRect l="0" t="0" r="0" b="0"/>
            </a:stretch>
          </a:blipFill>
        </p:spPr>
      </p:sp>
      <p:sp>
        <p:nvSpPr>
          <p:cNvPr name="Freeform 11" id="11"/>
          <p:cNvSpPr/>
          <p:nvPr/>
        </p:nvSpPr>
        <p:spPr>
          <a:xfrm flipH="false" flipV="false" rot="0">
            <a:off x="8577273" y="1745475"/>
            <a:ext cx="7452758" cy="2585163"/>
          </a:xfrm>
          <a:custGeom>
            <a:avLst/>
            <a:gdLst/>
            <a:ahLst/>
            <a:cxnLst/>
            <a:rect r="r" b="b" t="t" l="l"/>
            <a:pathLst>
              <a:path h="2585163" w="7452758">
                <a:moveTo>
                  <a:pt x="0" y="0"/>
                </a:moveTo>
                <a:lnTo>
                  <a:pt x="7452759" y="0"/>
                </a:lnTo>
                <a:lnTo>
                  <a:pt x="7452759" y="2585163"/>
                </a:lnTo>
                <a:lnTo>
                  <a:pt x="0" y="2585163"/>
                </a:lnTo>
                <a:lnTo>
                  <a:pt x="0" y="0"/>
                </a:lnTo>
                <a:close/>
              </a:path>
            </a:pathLst>
          </a:custGeom>
          <a:blipFill>
            <a:blip r:embed="rId5"/>
            <a:stretch>
              <a:fillRect l="0" t="0" r="-51638" b="0"/>
            </a:stretch>
          </a:blipFill>
        </p:spPr>
      </p:sp>
      <p:sp>
        <p:nvSpPr>
          <p:cNvPr name="Freeform 12" id="12"/>
          <p:cNvSpPr/>
          <p:nvPr/>
        </p:nvSpPr>
        <p:spPr>
          <a:xfrm flipH="false" flipV="false" rot="0">
            <a:off x="3357860" y="5715440"/>
            <a:ext cx="6982331" cy="3857738"/>
          </a:xfrm>
          <a:custGeom>
            <a:avLst/>
            <a:gdLst/>
            <a:ahLst/>
            <a:cxnLst/>
            <a:rect r="r" b="b" t="t" l="l"/>
            <a:pathLst>
              <a:path h="3857738" w="6982331">
                <a:moveTo>
                  <a:pt x="0" y="0"/>
                </a:moveTo>
                <a:lnTo>
                  <a:pt x="6982331" y="0"/>
                </a:lnTo>
                <a:lnTo>
                  <a:pt x="6982331" y="3857738"/>
                </a:lnTo>
                <a:lnTo>
                  <a:pt x="0" y="3857738"/>
                </a:lnTo>
                <a:lnTo>
                  <a:pt x="0" y="0"/>
                </a:lnTo>
                <a:close/>
              </a:path>
            </a:pathLst>
          </a:custGeom>
          <a:blipFill>
            <a:blip r:embed="rId6"/>
            <a:stretch>
              <a:fillRect l="0" t="0" r="0" b="0"/>
            </a:stretch>
          </a:blipFill>
        </p:spPr>
      </p:sp>
      <p:sp>
        <p:nvSpPr>
          <p:cNvPr name="TextBox 13" id="13"/>
          <p:cNvSpPr txBox="true"/>
          <p:nvPr/>
        </p:nvSpPr>
        <p:spPr>
          <a:xfrm rot="0">
            <a:off x="-1859775" y="1227584"/>
            <a:ext cx="7352656" cy="476250"/>
          </a:xfrm>
          <a:prstGeom prst="rect">
            <a:avLst/>
          </a:prstGeom>
        </p:spPr>
        <p:txBody>
          <a:bodyPr anchor="t" rtlCol="false" tIns="0" lIns="0" bIns="0" rIns="0">
            <a:spAutoFit/>
          </a:bodyPr>
          <a:lstStyle/>
          <a:p>
            <a:pPr algn="ctr">
              <a:lnSpc>
                <a:spcPts val="3360"/>
              </a:lnSpc>
              <a:spcBef>
                <a:spcPct val="0"/>
              </a:spcBef>
            </a:pPr>
            <a:r>
              <a:rPr lang="en-US" b="true" sz="2800">
                <a:solidFill>
                  <a:srgbClr val="FFFFFF"/>
                </a:solidFill>
                <a:latin typeface="Arial Bold"/>
                <a:ea typeface="Arial Bold"/>
                <a:cs typeface="Arial Bold"/>
                <a:sym typeface="Arial Bold"/>
              </a:rPr>
              <a:t>Put Request:</a:t>
            </a:r>
          </a:p>
        </p:txBody>
      </p:sp>
      <p:sp>
        <p:nvSpPr>
          <p:cNvPr name="TextBox 14" id="14"/>
          <p:cNvSpPr txBox="true"/>
          <p:nvPr/>
        </p:nvSpPr>
        <p:spPr>
          <a:xfrm rot="0">
            <a:off x="619727" y="5658290"/>
            <a:ext cx="2393652" cy="438150"/>
          </a:xfrm>
          <a:prstGeom prst="rect">
            <a:avLst/>
          </a:prstGeom>
        </p:spPr>
        <p:txBody>
          <a:bodyPr anchor="t" rtlCol="false" tIns="0" lIns="0" bIns="0" rIns="0">
            <a:spAutoFit/>
          </a:bodyPr>
          <a:lstStyle/>
          <a:p>
            <a:pPr algn="ctr">
              <a:lnSpc>
                <a:spcPts val="3000"/>
              </a:lnSpc>
              <a:spcBef>
                <a:spcPct val="0"/>
              </a:spcBef>
            </a:pPr>
            <a:r>
              <a:rPr lang="en-US" b="true" sz="2500">
                <a:solidFill>
                  <a:srgbClr val="FFFFFF"/>
                </a:solidFill>
                <a:latin typeface="Arial Bold"/>
                <a:ea typeface="Arial Bold"/>
                <a:cs typeface="Arial Bold"/>
                <a:sym typeface="Arial Bold"/>
              </a:rPr>
              <a:t>Delete Request: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4975" y="-9525"/>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272175" y="1167767"/>
            <a:ext cx="17872650" cy="972058"/>
            <a:chOff x="0" y="0"/>
            <a:chExt cx="23830200" cy="1296077"/>
          </a:xfrm>
        </p:grpSpPr>
        <p:sp>
          <p:nvSpPr>
            <p:cNvPr name="Freeform 6" id="6"/>
            <p:cNvSpPr/>
            <p:nvPr/>
          </p:nvSpPr>
          <p:spPr>
            <a:xfrm flipH="false" flipV="false" rot="0">
              <a:off x="0" y="0"/>
              <a:ext cx="23830200" cy="1296077"/>
            </a:xfrm>
            <a:custGeom>
              <a:avLst/>
              <a:gdLst/>
              <a:ahLst/>
              <a:cxnLst/>
              <a:rect r="r" b="b" t="t" l="l"/>
              <a:pathLst>
                <a:path h="1296077" w="23830200">
                  <a:moveTo>
                    <a:pt x="0" y="0"/>
                  </a:moveTo>
                  <a:lnTo>
                    <a:pt x="23830200" y="0"/>
                  </a:lnTo>
                  <a:lnTo>
                    <a:pt x="23830200" y="1296077"/>
                  </a:lnTo>
                  <a:lnTo>
                    <a:pt x="0" y="1296077"/>
                  </a:lnTo>
                  <a:close/>
                </a:path>
              </a:pathLst>
            </a:custGeom>
            <a:solidFill>
              <a:srgbClr val="000000">
                <a:alpha val="0"/>
              </a:srgbClr>
            </a:solidFill>
          </p:spPr>
        </p:sp>
        <p:sp>
          <p:nvSpPr>
            <p:cNvPr name="TextBox 7" id="7"/>
            <p:cNvSpPr txBox="true"/>
            <p:nvPr/>
          </p:nvSpPr>
          <p:spPr>
            <a:xfrm>
              <a:off x="0" y="-66675"/>
              <a:ext cx="23830200" cy="1362752"/>
            </a:xfrm>
            <a:prstGeom prst="rect">
              <a:avLst/>
            </a:prstGeom>
          </p:spPr>
          <p:txBody>
            <a:bodyPr anchor="t" rtlCol="false" tIns="0" lIns="0" bIns="0" rIns="0"/>
            <a:lstStyle/>
            <a:p>
              <a:pPr algn="l">
                <a:lnSpc>
                  <a:spcPts val="3600"/>
                </a:lnSpc>
              </a:pPr>
              <a:r>
                <a:rPr lang="en-US" b="true" sz="3000">
                  <a:solidFill>
                    <a:srgbClr val="FFFFFF"/>
                  </a:solidFill>
                  <a:latin typeface="Arial Bold"/>
                  <a:ea typeface="Arial Bold"/>
                  <a:cs typeface="Arial Bold"/>
                  <a:sym typeface="Arial Bold"/>
                </a:rPr>
                <a:t>EXECUTIN</a:t>
              </a:r>
              <a:r>
                <a:rPr lang="en-US" b="true" sz="3000">
                  <a:solidFill>
                    <a:srgbClr val="FFFFFF"/>
                  </a:solidFill>
                  <a:latin typeface="Arial Bold"/>
                  <a:ea typeface="Arial Bold"/>
                  <a:cs typeface="Arial Bold"/>
                  <a:sym typeface="Arial Bold"/>
                </a:rPr>
                <a:t>G THE EXPORTED COLLECTION IN CMD FROM POSTMAN USING NEWMAN </a:t>
              </a:r>
            </a:p>
            <a:p>
              <a:pPr algn="l">
                <a:lnSpc>
                  <a:spcPts val="3360"/>
                </a:lnSpc>
              </a:pPr>
            </a:p>
          </p:txBody>
        </p:sp>
      </p:grpSp>
      <p:sp>
        <p:nvSpPr>
          <p:cNvPr name="Freeform 8" id="8"/>
          <p:cNvSpPr/>
          <p:nvPr/>
        </p:nvSpPr>
        <p:spPr>
          <a:xfrm flipH="false" flipV="false" rot="0">
            <a:off x="15520" y="0"/>
            <a:ext cx="3602062" cy="1353339"/>
          </a:xfrm>
          <a:custGeom>
            <a:avLst/>
            <a:gdLst/>
            <a:ahLst/>
            <a:cxnLst/>
            <a:rect r="r" b="b" t="t" l="l"/>
            <a:pathLst>
              <a:path h="1353339" w="3602062">
                <a:moveTo>
                  <a:pt x="0" y="0"/>
                </a:moveTo>
                <a:lnTo>
                  <a:pt x="3602063" y="0"/>
                </a:lnTo>
                <a:lnTo>
                  <a:pt x="3602063" y="1353339"/>
                </a:lnTo>
                <a:lnTo>
                  <a:pt x="0" y="1353339"/>
                </a:lnTo>
                <a:lnTo>
                  <a:pt x="0" y="0"/>
                </a:lnTo>
                <a:close/>
              </a:path>
            </a:pathLst>
          </a:custGeom>
          <a:blipFill>
            <a:blip r:embed="rId3"/>
            <a:stretch>
              <a:fillRect l="0" t="0" r="0" b="-289"/>
            </a:stretch>
          </a:blipFill>
        </p:spPr>
      </p:sp>
      <p:sp>
        <p:nvSpPr>
          <p:cNvPr name="AutoShape 9" id="9"/>
          <p:cNvSpPr/>
          <p:nvPr/>
        </p:nvSpPr>
        <p:spPr>
          <a:xfrm rot="5185">
            <a:off x="478626" y="2028825"/>
            <a:ext cx="9472848" cy="0"/>
          </a:xfrm>
          <a:prstGeom prst="line">
            <a:avLst/>
          </a:prstGeom>
          <a:ln cap="rnd" w="9525">
            <a:solidFill>
              <a:srgbClr val="FFFFFF"/>
            </a:solidFill>
            <a:prstDash val="solid"/>
            <a:headEnd type="none" len="sm" w="sm"/>
            <a:tailEnd type="none" len="sm" w="sm"/>
          </a:ln>
        </p:spPr>
      </p:sp>
      <p:sp>
        <p:nvSpPr>
          <p:cNvPr name="Freeform 10" id="10"/>
          <p:cNvSpPr/>
          <p:nvPr/>
        </p:nvSpPr>
        <p:spPr>
          <a:xfrm flipH="false" flipV="false" rot="0">
            <a:off x="478631" y="1653796"/>
            <a:ext cx="11375604" cy="5333261"/>
          </a:xfrm>
          <a:custGeom>
            <a:avLst/>
            <a:gdLst/>
            <a:ahLst/>
            <a:cxnLst/>
            <a:rect r="r" b="b" t="t" l="l"/>
            <a:pathLst>
              <a:path h="5333261" w="11375604">
                <a:moveTo>
                  <a:pt x="0" y="0"/>
                </a:moveTo>
                <a:lnTo>
                  <a:pt x="11375604" y="0"/>
                </a:lnTo>
                <a:lnTo>
                  <a:pt x="11375604" y="5333261"/>
                </a:lnTo>
                <a:lnTo>
                  <a:pt x="0" y="5333261"/>
                </a:lnTo>
                <a:lnTo>
                  <a:pt x="0" y="0"/>
                </a:lnTo>
                <a:close/>
              </a:path>
            </a:pathLst>
          </a:custGeom>
          <a:blipFill>
            <a:blip r:embed="rId4"/>
            <a:stretch>
              <a:fillRect l="0" t="0" r="0" b="0"/>
            </a:stretch>
          </a:blipFill>
        </p:spPr>
      </p:sp>
      <p:sp>
        <p:nvSpPr>
          <p:cNvPr name="Freeform 11" id="11"/>
          <p:cNvSpPr/>
          <p:nvPr/>
        </p:nvSpPr>
        <p:spPr>
          <a:xfrm flipH="false" flipV="false" rot="0">
            <a:off x="8121565" y="4320427"/>
            <a:ext cx="8231279" cy="4438357"/>
          </a:xfrm>
          <a:custGeom>
            <a:avLst/>
            <a:gdLst/>
            <a:ahLst/>
            <a:cxnLst/>
            <a:rect r="r" b="b" t="t" l="l"/>
            <a:pathLst>
              <a:path h="4438357" w="8231279">
                <a:moveTo>
                  <a:pt x="0" y="0"/>
                </a:moveTo>
                <a:lnTo>
                  <a:pt x="8231279" y="0"/>
                </a:lnTo>
                <a:lnTo>
                  <a:pt x="8231279" y="4438356"/>
                </a:lnTo>
                <a:lnTo>
                  <a:pt x="0" y="4438356"/>
                </a:lnTo>
                <a:lnTo>
                  <a:pt x="0" y="0"/>
                </a:lnTo>
                <a:close/>
              </a:path>
            </a:pathLst>
          </a:custGeom>
          <a:blipFill>
            <a:blip r:embed="rId5"/>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525" y="-9525"/>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272182" y="1308000"/>
            <a:ext cx="17872650" cy="692550"/>
            <a:chOff x="0" y="0"/>
            <a:chExt cx="23830200" cy="923400"/>
          </a:xfrm>
        </p:grpSpPr>
        <p:sp>
          <p:nvSpPr>
            <p:cNvPr name="Freeform 6" id="6"/>
            <p:cNvSpPr/>
            <p:nvPr/>
          </p:nvSpPr>
          <p:spPr>
            <a:xfrm flipH="false" flipV="false" rot="0">
              <a:off x="0" y="0"/>
              <a:ext cx="23830200" cy="923400"/>
            </a:xfrm>
            <a:custGeom>
              <a:avLst/>
              <a:gdLst/>
              <a:ahLst/>
              <a:cxnLst/>
              <a:rect r="r" b="b" t="t" l="l"/>
              <a:pathLst>
                <a:path h="923400" w="23830200">
                  <a:moveTo>
                    <a:pt x="0" y="0"/>
                  </a:moveTo>
                  <a:lnTo>
                    <a:pt x="23830200" y="0"/>
                  </a:lnTo>
                  <a:lnTo>
                    <a:pt x="23830200" y="923400"/>
                  </a:lnTo>
                  <a:lnTo>
                    <a:pt x="0" y="923400"/>
                  </a:lnTo>
                  <a:close/>
                </a:path>
              </a:pathLst>
            </a:custGeom>
            <a:solidFill>
              <a:srgbClr val="000000">
                <a:alpha val="0"/>
              </a:srgbClr>
            </a:solidFill>
          </p:spPr>
        </p:sp>
        <p:sp>
          <p:nvSpPr>
            <p:cNvPr name="TextBox 7" id="7"/>
            <p:cNvSpPr txBox="true"/>
            <p:nvPr/>
          </p:nvSpPr>
          <p:spPr>
            <a:xfrm>
              <a:off x="0" y="-76200"/>
              <a:ext cx="23830200" cy="999600"/>
            </a:xfrm>
            <a:prstGeom prst="rect">
              <a:avLst/>
            </a:prstGeom>
          </p:spPr>
          <p:txBody>
            <a:bodyPr anchor="t" rtlCol="false" tIns="0" lIns="0" bIns="0" rIns="0"/>
            <a:lstStyle/>
            <a:p>
              <a:pPr algn="l">
                <a:lnSpc>
                  <a:spcPts val="4320"/>
                </a:lnSpc>
              </a:pPr>
              <a:r>
                <a:rPr lang="en-US" b="true" sz="3600">
                  <a:solidFill>
                    <a:srgbClr val="FFFFFF"/>
                  </a:solidFill>
                  <a:latin typeface="Arial Bold"/>
                  <a:ea typeface="Arial Bold"/>
                  <a:cs typeface="Arial Bold"/>
                  <a:sym typeface="Arial Bold"/>
                </a:rPr>
                <a:t>Performance Testing – Apache JMeter</a:t>
              </a:r>
            </a:p>
          </p:txBody>
        </p:sp>
      </p:grpSp>
      <p:sp>
        <p:nvSpPr>
          <p:cNvPr name="Freeform 8" id="8"/>
          <p:cNvSpPr/>
          <p:nvPr/>
        </p:nvSpPr>
        <p:spPr>
          <a:xfrm flipH="false" flipV="false" rot="0">
            <a:off x="15520"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3"/>
            <a:stretch>
              <a:fillRect l="0" t="0" r="0" b="-289"/>
            </a:stretch>
          </a:blipFill>
        </p:spPr>
      </p:sp>
      <p:sp>
        <p:nvSpPr>
          <p:cNvPr name="AutoShape 9" id="9"/>
          <p:cNvSpPr/>
          <p:nvPr/>
        </p:nvSpPr>
        <p:spPr>
          <a:xfrm rot="5185">
            <a:off x="478626" y="2028825"/>
            <a:ext cx="9472623" cy="0"/>
          </a:xfrm>
          <a:prstGeom prst="line">
            <a:avLst/>
          </a:prstGeom>
          <a:ln cap="rnd" w="9525">
            <a:solidFill>
              <a:srgbClr val="FFFFFF"/>
            </a:solidFill>
            <a:prstDash val="solid"/>
            <a:headEnd type="none" len="sm" w="sm"/>
            <a:tailEnd type="none" len="sm" w="sm"/>
          </a:ln>
        </p:spPr>
      </p:sp>
      <p:grpSp>
        <p:nvGrpSpPr>
          <p:cNvPr name="Group 10" id="10"/>
          <p:cNvGrpSpPr/>
          <p:nvPr/>
        </p:nvGrpSpPr>
        <p:grpSpPr>
          <a:xfrm rot="0">
            <a:off x="569550" y="2185275"/>
            <a:ext cx="14854950" cy="7915950"/>
            <a:chOff x="0" y="0"/>
            <a:chExt cx="19806600" cy="10554600"/>
          </a:xfrm>
        </p:grpSpPr>
        <p:sp>
          <p:nvSpPr>
            <p:cNvPr name="Freeform 11" id="11"/>
            <p:cNvSpPr/>
            <p:nvPr/>
          </p:nvSpPr>
          <p:spPr>
            <a:xfrm flipH="false" flipV="false" rot="0">
              <a:off x="0" y="0"/>
              <a:ext cx="19806600" cy="10554600"/>
            </a:xfrm>
            <a:custGeom>
              <a:avLst/>
              <a:gdLst/>
              <a:ahLst/>
              <a:cxnLst/>
              <a:rect r="r" b="b" t="t" l="l"/>
              <a:pathLst>
                <a:path h="10554600" w="19806600">
                  <a:moveTo>
                    <a:pt x="0" y="0"/>
                  </a:moveTo>
                  <a:lnTo>
                    <a:pt x="19806600" y="0"/>
                  </a:lnTo>
                  <a:lnTo>
                    <a:pt x="19806600" y="10554600"/>
                  </a:lnTo>
                  <a:lnTo>
                    <a:pt x="0" y="10554600"/>
                  </a:lnTo>
                  <a:close/>
                </a:path>
              </a:pathLst>
            </a:custGeom>
            <a:solidFill>
              <a:srgbClr val="000000">
                <a:alpha val="0"/>
              </a:srgbClr>
            </a:solidFill>
          </p:spPr>
        </p:sp>
        <p:sp>
          <p:nvSpPr>
            <p:cNvPr name="TextBox 12" id="12"/>
            <p:cNvSpPr txBox="true"/>
            <p:nvPr/>
          </p:nvSpPr>
          <p:spPr>
            <a:xfrm>
              <a:off x="0" y="-76200"/>
              <a:ext cx="19806600" cy="10630800"/>
            </a:xfrm>
            <a:prstGeom prst="rect">
              <a:avLst/>
            </a:prstGeom>
          </p:spPr>
          <p:txBody>
            <a:bodyPr anchor="t" rtlCol="false" tIns="0" lIns="0" bIns="0" rIns="0"/>
            <a:lstStyle/>
            <a:p>
              <a:pPr algn="l">
                <a:lnSpc>
                  <a:spcPts val="2897"/>
                </a:lnSpc>
              </a:pPr>
              <a:r>
                <a:rPr lang="en-US" b="true" sz="2100">
                  <a:solidFill>
                    <a:srgbClr val="FFFFFF"/>
                  </a:solidFill>
                  <a:latin typeface="Arial Bold"/>
                  <a:ea typeface="Arial Bold"/>
                  <a:cs typeface="Arial Bold"/>
                  <a:sym typeface="Arial Bold"/>
                </a:rPr>
                <a:t>Tool:</a:t>
              </a:r>
              <a:r>
                <a:rPr lang="en-US" sz="2100">
                  <a:solidFill>
                    <a:srgbClr val="FFFFFF"/>
                  </a:solidFill>
                  <a:latin typeface="Arial"/>
                  <a:ea typeface="Arial"/>
                  <a:cs typeface="Arial"/>
                  <a:sym typeface="Arial"/>
                </a:rPr>
                <a:t> Apache JMeter (.jmx scripts)</a:t>
              </a:r>
            </a:p>
            <a:p>
              <a:pPr algn="l">
                <a:lnSpc>
                  <a:spcPts val="2897"/>
                </a:lnSpc>
              </a:pPr>
              <a:r>
                <a:rPr lang="en-US" b="true" sz="2100">
                  <a:solidFill>
                    <a:srgbClr val="FFFFFF"/>
                  </a:solidFill>
                  <a:latin typeface="Arial Bold"/>
                  <a:ea typeface="Arial Bold"/>
                  <a:cs typeface="Arial Bold"/>
                  <a:sym typeface="Arial Bold"/>
                </a:rPr>
                <a:t>Purpose:</a:t>
              </a:r>
              <a:r>
                <a:rPr lang="en-US" sz="2100">
                  <a:solidFill>
                    <a:srgbClr val="FFFFFF"/>
                  </a:solidFill>
                  <a:latin typeface="Arial"/>
                  <a:ea typeface="Arial"/>
                  <a:cs typeface="Arial"/>
                  <a:sym typeface="Arial"/>
                </a:rPr>
                <a:t> Load &amp; performance testing for APIs and web applications</a:t>
              </a:r>
            </a:p>
            <a:p>
              <a:pPr algn="l">
                <a:lnSpc>
                  <a:spcPts val="2897"/>
                </a:lnSpc>
              </a:pPr>
              <a:r>
                <a:rPr lang="en-US" b="true" sz="2100">
                  <a:solidFill>
                    <a:srgbClr val="FFFFFF"/>
                  </a:solidFill>
                  <a:latin typeface="Arial Bold"/>
                  <a:ea typeface="Arial Bold"/>
                  <a:cs typeface="Arial Bold"/>
                  <a:sym typeface="Arial Bold"/>
                </a:rPr>
                <a:t>Test Scenario Configuration:</a:t>
              </a:r>
            </a:p>
            <a:p>
              <a:pPr algn="l" marL="589598" indent="-294799" lvl="1">
                <a:lnSpc>
                  <a:spcPts val="2897"/>
                </a:lnSpc>
                <a:buFont typeface="Arial"/>
                <a:buChar char="•"/>
              </a:pPr>
              <a:r>
                <a:rPr lang="en-US" b="true" sz="2100">
                  <a:solidFill>
                    <a:srgbClr val="FFFFFF"/>
                  </a:solidFill>
                  <a:latin typeface="Arial Bold"/>
                  <a:ea typeface="Arial Bold"/>
                  <a:cs typeface="Arial Bold"/>
                  <a:sym typeface="Arial Bold"/>
                </a:rPr>
                <a:t>Users:</a:t>
              </a:r>
              <a:r>
                <a:rPr lang="en-US" sz="2100">
                  <a:solidFill>
                    <a:srgbClr val="FFFFFF"/>
                  </a:solidFill>
                  <a:latin typeface="Arial"/>
                  <a:ea typeface="Arial"/>
                  <a:cs typeface="Arial"/>
                  <a:sym typeface="Arial"/>
                </a:rPr>
                <a:t> 10 virtual users</a:t>
              </a:r>
            </a:p>
            <a:p>
              <a:pPr algn="l" marL="589598" indent="-294799" lvl="1">
                <a:lnSpc>
                  <a:spcPts val="2897"/>
                </a:lnSpc>
              </a:pPr>
            </a:p>
            <a:p>
              <a:pPr algn="l" marL="589598" indent="-294799" lvl="1">
                <a:lnSpc>
                  <a:spcPts val="2897"/>
                </a:lnSpc>
                <a:buFont typeface="Arial"/>
                <a:buChar char="•"/>
              </a:pPr>
              <a:r>
                <a:rPr lang="en-US" b="true" sz="2100">
                  <a:solidFill>
                    <a:srgbClr val="FFFFFF"/>
                  </a:solidFill>
                  <a:latin typeface="Arial Bold"/>
                  <a:ea typeface="Arial Bold"/>
                  <a:cs typeface="Arial Bold"/>
                  <a:sym typeface="Arial Bold"/>
                </a:rPr>
                <a:t>Ramp-up Time:</a:t>
              </a:r>
              <a:r>
                <a:rPr lang="en-US" sz="2100">
                  <a:solidFill>
                    <a:srgbClr val="FFFFFF"/>
                  </a:solidFill>
                  <a:latin typeface="Arial"/>
                  <a:ea typeface="Arial"/>
                  <a:cs typeface="Arial"/>
                  <a:sym typeface="Arial"/>
                </a:rPr>
                <a:t> 1 second</a:t>
              </a:r>
            </a:p>
            <a:p>
              <a:pPr algn="l" marL="589598" indent="-294799" lvl="1">
                <a:lnSpc>
                  <a:spcPts val="2897"/>
                </a:lnSpc>
              </a:pPr>
            </a:p>
            <a:p>
              <a:pPr algn="l" marL="589598" indent="-294799" lvl="1">
                <a:lnSpc>
                  <a:spcPts val="2897"/>
                </a:lnSpc>
                <a:buFont typeface="Arial"/>
                <a:buChar char="•"/>
              </a:pPr>
              <a:r>
                <a:rPr lang="en-US" b="true" sz="2100">
                  <a:solidFill>
                    <a:srgbClr val="FFFFFF"/>
                  </a:solidFill>
                  <a:latin typeface="Arial Bold"/>
                  <a:ea typeface="Arial Bold"/>
                  <a:cs typeface="Arial Bold"/>
                  <a:sym typeface="Arial Bold"/>
                </a:rPr>
                <a:t>Delay Between Requests:</a:t>
              </a:r>
              <a:r>
                <a:rPr lang="en-US" sz="2100">
                  <a:solidFill>
                    <a:srgbClr val="FFFFFF"/>
                  </a:solidFill>
                  <a:latin typeface="Arial"/>
                  <a:ea typeface="Arial"/>
                  <a:cs typeface="Arial"/>
                  <a:sym typeface="Arial"/>
                </a:rPr>
                <a:t> 10 seconds</a:t>
              </a:r>
            </a:p>
            <a:p>
              <a:pPr algn="l" marL="589598" indent="-294799" lvl="1">
                <a:lnSpc>
                  <a:spcPts val="2897"/>
                </a:lnSpc>
              </a:pPr>
            </a:p>
            <a:p>
              <a:pPr algn="l" marL="589598" indent="-294799" lvl="1">
                <a:lnSpc>
                  <a:spcPts val="2897"/>
                </a:lnSpc>
                <a:buFont typeface="Arial"/>
                <a:buChar char="•"/>
              </a:pPr>
              <a:r>
                <a:rPr lang="en-US" b="true" sz="2100">
                  <a:solidFill>
                    <a:srgbClr val="FFFFFF"/>
                  </a:solidFill>
                  <a:latin typeface="Arial Bold"/>
                  <a:ea typeface="Arial Bold"/>
                  <a:cs typeface="Arial Bold"/>
                  <a:sym typeface="Arial Bold"/>
                </a:rPr>
                <a:t>Test Duration:</a:t>
              </a:r>
              <a:r>
                <a:rPr lang="en-US" sz="2100">
                  <a:solidFill>
                    <a:srgbClr val="FFFFFF"/>
                  </a:solidFill>
                  <a:latin typeface="Arial"/>
                  <a:ea typeface="Arial"/>
                  <a:cs typeface="Arial"/>
                  <a:sym typeface="Arial"/>
                </a:rPr>
                <a:t> 120 seconds</a:t>
              </a:r>
            </a:p>
            <a:p>
              <a:pPr algn="l" marL="589598" indent="-294799" lvl="1">
                <a:lnSpc>
                  <a:spcPts val="2897"/>
                </a:lnSpc>
              </a:pPr>
            </a:p>
            <a:p>
              <a:pPr algn="l" marL="589598" indent="-294799" lvl="1">
                <a:lnSpc>
                  <a:spcPts val="2897"/>
                </a:lnSpc>
              </a:pPr>
              <a:r>
                <a:rPr lang="en-US" b="true" sz="2100">
                  <a:solidFill>
                    <a:srgbClr val="FFFFFF"/>
                  </a:solidFill>
                  <a:latin typeface="Arial Bold"/>
                  <a:ea typeface="Arial Bold"/>
                  <a:cs typeface="Arial Bold"/>
                  <a:sym typeface="Arial Bold"/>
                </a:rPr>
                <a:t>CLI Execution &amp; Report Generation:</a:t>
              </a:r>
            </a:p>
            <a:p>
              <a:pPr algn="l" marL="589598" indent="-294799" lvl="1">
                <a:lnSpc>
                  <a:spcPts val="2520"/>
                </a:lnSpc>
              </a:pPr>
              <a:r>
                <a:rPr lang="en-US" sz="2100">
                  <a:solidFill>
                    <a:srgbClr val="FFFFFF"/>
                  </a:solidFill>
                  <a:latin typeface="Roboto"/>
                  <a:ea typeface="Roboto"/>
                  <a:cs typeface="Roboto"/>
                  <a:sym typeface="Roboto"/>
                </a:rPr>
                <a:t>jmeter.bat -n -t "path/to/test.jmx" -l "path/to/results.log" -e -o "path/to/HTMLReport"</a:t>
              </a:r>
            </a:p>
            <a:p>
              <a:pPr algn="l" marL="589598" indent="-294799" lvl="1">
                <a:lnSpc>
                  <a:spcPts val="2897"/>
                </a:lnSpc>
              </a:pPr>
            </a:p>
            <a:p>
              <a:pPr algn="l" marL="589598" indent="-294799" lvl="1">
                <a:lnSpc>
                  <a:spcPts val="2897"/>
                </a:lnSpc>
                <a:buFont typeface="Arial"/>
                <a:buChar char="•"/>
              </a:pPr>
              <a:r>
                <a:rPr lang="en-US" sz="2100">
                  <a:solidFill>
                    <a:srgbClr val="FFFFFF"/>
                  </a:solidFill>
                  <a:latin typeface="Arial"/>
                  <a:ea typeface="Arial"/>
                  <a:cs typeface="Arial"/>
                  <a:sym typeface="Arial"/>
                </a:rPr>
                <a:t>Headless test execution</a:t>
              </a:r>
            </a:p>
            <a:p>
              <a:pPr algn="l" marL="589598" indent="-294799" lvl="1">
                <a:lnSpc>
                  <a:spcPts val="2897"/>
                </a:lnSpc>
              </a:pPr>
            </a:p>
            <a:p>
              <a:pPr algn="l" marL="589598" indent="-294799" lvl="1">
                <a:lnSpc>
                  <a:spcPts val="2897"/>
                </a:lnSpc>
                <a:buFont typeface="Arial"/>
                <a:buChar char="•"/>
              </a:pPr>
              <a:r>
                <a:rPr lang="en-US" sz="2100">
                  <a:solidFill>
                    <a:srgbClr val="FFFFFF"/>
                  </a:solidFill>
                  <a:latin typeface="Arial"/>
                  <a:ea typeface="Arial"/>
                  <a:cs typeface="Arial"/>
                  <a:sym typeface="Arial"/>
                </a:rPr>
                <a:t>Generates detailed </a:t>
              </a:r>
              <a:r>
                <a:rPr lang="en-US" b="true" sz="2100">
                  <a:solidFill>
                    <a:srgbClr val="FFFFFF"/>
                  </a:solidFill>
                  <a:latin typeface="Arial Bold"/>
                  <a:ea typeface="Arial Bold"/>
                  <a:cs typeface="Arial Bold"/>
                  <a:sym typeface="Arial Bold"/>
                </a:rPr>
                <a:t>HTML reports</a:t>
              </a:r>
              <a:r>
                <a:rPr lang="en-US" sz="2100">
                  <a:solidFill>
                    <a:srgbClr val="FFFFFF"/>
                  </a:solidFill>
                  <a:latin typeface="Arial"/>
                  <a:ea typeface="Arial"/>
                  <a:cs typeface="Arial"/>
                  <a:sym typeface="Arial"/>
                </a:rPr>
                <a:t> for analysis</a:t>
              </a:r>
            </a:p>
            <a:p>
              <a:pPr algn="l" marL="589598" indent="-294799" lvl="1">
                <a:lnSpc>
                  <a:spcPts val="2520"/>
                </a:lnSpc>
              </a:pPr>
            </a:p>
          </p:txBody>
        </p:sp>
      </p:grpSp>
      <p:sp>
        <p:nvSpPr>
          <p:cNvPr name="TextBox 13" id="13"/>
          <p:cNvSpPr txBox="true"/>
          <p:nvPr/>
        </p:nvSpPr>
        <p:spPr>
          <a:xfrm rot="0">
            <a:off x="13123171" y="8440481"/>
            <a:ext cx="4602659" cy="619125"/>
          </a:xfrm>
          <a:prstGeom prst="rect">
            <a:avLst/>
          </a:prstGeom>
        </p:spPr>
        <p:txBody>
          <a:bodyPr anchor="t" rtlCol="false" tIns="0" lIns="0" bIns="0" rIns="0">
            <a:spAutoFit/>
          </a:bodyPr>
          <a:lstStyle/>
          <a:p>
            <a:pPr algn="ctr">
              <a:lnSpc>
                <a:spcPts val="4320"/>
              </a:lnSpc>
              <a:spcBef>
                <a:spcPct val="0"/>
              </a:spcBef>
            </a:pPr>
            <a:r>
              <a:rPr lang="en-US" b="true" sz="3600">
                <a:solidFill>
                  <a:srgbClr val="FFFFFF"/>
                </a:solidFill>
                <a:latin typeface="Arial Bold"/>
                <a:ea typeface="Arial Bold"/>
                <a:cs typeface="Arial Bold"/>
                <a:sym typeface="Arial Bold"/>
              </a:rPr>
              <a:t>API :https://reqres.in/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525" y="-9525"/>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272183" y="1308000"/>
            <a:ext cx="17872650" cy="692550"/>
            <a:chOff x="0" y="0"/>
            <a:chExt cx="23830200" cy="923400"/>
          </a:xfrm>
        </p:grpSpPr>
        <p:sp>
          <p:nvSpPr>
            <p:cNvPr name="Freeform 6" id="6"/>
            <p:cNvSpPr/>
            <p:nvPr/>
          </p:nvSpPr>
          <p:spPr>
            <a:xfrm flipH="false" flipV="false" rot="0">
              <a:off x="0" y="0"/>
              <a:ext cx="23830200" cy="923400"/>
            </a:xfrm>
            <a:custGeom>
              <a:avLst/>
              <a:gdLst/>
              <a:ahLst/>
              <a:cxnLst/>
              <a:rect r="r" b="b" t="t" l="l"/>
              <a:pathLst>
                <a:path h="923400" w="23830200">
                  <a:moveTo>
                    <a:pt x="0" y="0"/>
                  </a:moveTo>
                  <a:lnTo>
                    <a:pt x="23830200" y="0"/>
                  </a:lnTo>
                  <a:lnTo>
                    <a:pt x="23830200" y="923400"/>
                  </a:lnTo>
                  <a:lnTo>
                    <a:pt x="0" y="923400"/>
                  </a:lnTo>
                  <a:close/>
                </a:path>
              </a:pathLst>
            </a:custGeom>
            <a:solidFill>
              <a:srgbClr val="000000">
                <a:alpha val="0"/>
              </a:srgbClr>
            </a:solidFill>
          </p:spPr>
        </p:sp>
        <p:sp>
          <p:nvSpPr>
            <p:cNvPr name="TextBox 7" id="7"/>
            <p:cNvSpPr txBox="true"/>
            <p:nvPr/>
          </p:nvSpPr>
          <p:spPr>
            <a:xfrm>
              <a:off x="0" y="-76200"/>
              <a:ext cx="23830200" cy="999600"/>
            </a:xfrm>
            <a:prstGeom prst="rect">
              <a:avLst/>
            </a:prstGeom>
          </p:spPr>
          <p:txBody>
            <a:bodyPr anchor="t" rtlCol="false" tIns="0" lIns="0" bIns="0" rIns="0"/>
            <a:lstStyle/>
            <a:p>
              <a:pPr algn="l">
                <a:lnSpc>
                  <a:spcPts val="4320"/>
                </a:lnSpc>
              </a:pPr>
              <a:r>
                <a:rPr lang="en-US" b="true" sz="3600">
                  <a:solidFill>
                    <a:srgbClr val="FFFFFF"/>
                  </a:solidFill>
                  <a:latin typeface="Arial Bold"/>
                  <a:ea typeface="Arial Bold"/>
                  <a:cs typeface="Arial Bold"/>
                  <a:sym typeface="Arial Bold"/>
                </a:rPr>
                <a:t>Responses of the API JMeter with Result Table</a:t>
              </a:r>
            </a:p>
          </p:txBody>
        </p:sp>
      </p:grpSp>
      <p:sp>
        <p:nvSpPr>
          <p:cNvPr name="Freeform 8" id="8"/>
          <p:cNvSpPr/>
          <p:nvPr/>
        </p:nvSpPr>
        <p:spPr>
          <a:xfrm flipH="false" flipV="false" rot="0">
            <a:off x="15520" y="0"/>
            <a:ext cx="3602062" cy="1353339"/>
          </a:xfrm>
          <a:custGeom>
            <a:avLst/>
            <a:gdLst/>
            <a:ahLst/>
            <a:cxnLst/>
            <a:rect r="r" b="b" t="t" l="l"/>
            <a:pathLst>
              <a:path h="1353339" w="3602062">
                <a:moveTo>
                  <a:pt x="0" y="0"/>
                </a:moveTo>
                <a:lnTo>
                  <a:pt x="3602063" y="0"/>
                </a:lnTo>
                <a:lnTo>
                  <a:pt x="3602063" y="1353339"/>
                </a:lnTo>
                <a:lnTo>
                  <a:pt x="0" y="1353339"/>
                </a:lnTo>
                <a:lnTo>
                  <a:pt x="0" y="0"/>
                </a:lnTo>
                <a:close/>
              </a:path>
            </a:pathLst>
          </a:custGeom>
          <a:blipFill>
            <a:blip r:embed="rId3"/>
            <a:stretch>
              <a:fillRect l="0" t="0" r="0" b="-289"/>
            </a:stretch>
          </a:blipFill>
        </p:spPr>
      </p:sp>
      <p:sp>
        <p:nvSpPr>
          <p:cNvPr name="AutoShape 9" id="9"/>
          <p:cNvSpPr/>
          <p:nvPr/>
        </p:nvSpPr>
        <p:spPr>
          <a:xfrm rot="5185">
            <a:off x="478626" y="2028825"/>
            <a:ext cx="9472848" cy="0"/>
          </a:xfrm>
          <a:prstGeom prst="line">
            <a:avLst/>
          </a:prstGeom>
          <a:ln cap="rnd" w="9525">
            <a:solidFill>
              <a:srgbClr val="FFFFFF"/>
            </a:solidFill>
            <a:prstDash val="solid"/>
            <a:headEnd type="none" len="sm" w="sm"/>
            <a:tailEnd type="none" len="sm" w="sm"/>
          </a:ln>
        </p:spPr>
      </p:sp>
      <p:sp>
        <p:nvSpPr>
          <p:cNvPr name="Freeform 10" id="10"/>
          <p:cNvSpPr/>
          <p:nvPr/>
        </p:nvSpPr>
        <p:spPr>
          <a:xfrm flipH="false" flipV="false" rot="0">
            <a:off x="1237373" y="2243731"/>
            <a:ext cx="13576415" cy="6456235"/>
          </a:xfrm>
          <a:custGeom>
            <a:avLst/>
            <a:gdLst/>
            <a:ahLst/>
            <a:cxnLst/>
            <a:rect r="r" b="b" t="t" l="l"/>
            <a:pathLst>
              <a:path h="6456235" w="13576415">
                <a:moveTo>
                  <a:pt x="0" y="0"/>
                </a:moveTo>
                <a:lnTo>
                  <a:pt x="13576415" y="0"/>
                </a:lnTo>
                <a:lnTo>
                  <a:pt x="13576415" y="6456235"/>
                </a:lnTo>
                <a:lnTo>
                  <a:pt x="0" y="6456235"/>
                </a:lnTo>
                <a:lnTo>
                  <a:pt x="0" y="0"/>
                </a:lnTo>
                <a:close/>
              </a:path>
            </a:pathLst>
          </a:custGeom>
          <a:blipFill>
            <a:blip r:embed="rId4"/>
            <a:stretch>
              <a:fillRect l="0" t="-599" r="0" b="-599"/>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525" y="-9525"/>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272183" y="1308000"/>
            <a:ext cx="17872650" cy="692550"/>
            <a:chOff x="0" y="0"/>
            <a:chExt cx="23830200" cy="923400"/>
          </a:xfrm>
        </p:grpSpPr>
        <p:sp>
          <p:nvSpPr>
            <p:cNvPr name="Freeform 6" id="6"/>
            <p:cNvSpPr/>
            <p:nvPr/>
          </p:nvSpPr>
          <p:spPr>
            <a:xfrm flipH="false" flipV="false" rot="0">
              <a:off x="0" y="0"/>
              <a:ext cx="23830200" cy="923400"/>
            </a:xfrm>
            <a:custGeom>
              <a:avLst/>
              <a:gdLst/>
              <a:ahLst/>
              <a:cxnLst/>
              <a:rect r="r" b="b" t="t" l="l"/>
              <a:pathLst>
                <a:path h="923400" w="23830200">
                  <a:moveTo>
                    <a:pt x="0" y="0"/>
                  </a:moveTo>
                  <a:lnTo>
                    <a:pt x="23830200" y="0"/>
                  </a:lnTo>
                  <a:lnTo>
                    <a:pt x="23830200" y="923400"/>
                  </a:lnTo>
                  <a:lnTo>
                    <a:pt x="0" y="923400"/>
                  </a:lnTo>
                  <a:close/>
                </a:path>
              </a:pathLst>
            </a:custGeom>
            <a:solidFill>
              <a:srgbClr val="000000">
                <a:alpha val="0"/>
              </a:srgbClr>
            </a:solidFill>
          </p:spPr>
        </p:sp>
        <p:sp>
          <p:nvSpPr>
            <p:cNvPr name="TextBox 7" id="7"/>
            <p:cNvSpPr txBox="true"/>
            <p:nvPr/>
          </p:nvSpPr>
          <p:spPr>
            <a:xfrm>
              <a:off x="0" y="-76200"/>
              <a:ext cx="23830200" cy="999600"/>
            </a:xfrm>
            <a:prstGeom prst="rect">
              <a:avLst/>
            </a:prstGeom>
          </p:spPr>
          <p:txBody>
            <a:bodyPr anchor="t" rtlCol="false" tIns="0" lIns="0" bIns="0" rIns="0"/>
            <a:lstStyle/>
            <a:p>
              <a:pPr algn="l">
                <a:lnSpc>
                  <a:spcPts val="4320"/>
                </a:lnSpc>
              </a:pPr>
              <a:r>
                <a:rPr lang="en-US" b="true" sz="3600">
                  <a:solidFill>
                    <a:srgbClr val="FFFFFF"/>
                  </a:solidFill>
                  <a:latin typeface="Arial Bold"/>
                  <a:ea typeface="Arial Bold"/>
                  <a:cs typeface="Arial Bold"/>
                  <a:sym typeface="Arial Bold"/>
                </a:rPr>
                <a:t>Summary Report &amp; Result Tree</a:t>
              </a:r>
            </a:p>
          </p:txBody>
        </p:sp>
      </p:grpSp>
      <p:sp>
        <p:nvSpPr>
          <p:cNvPr name="Freeform 8" id="8"/>
          <p:cNvSpPr/>
          <p:nvPr/>
        </p:nvSpPr>
        <p:spPr>
          <a:xfrm flipH="false" flipV="false" rot="0">
            <a:off x="15520" y="0"/>
            <a:ext cx="3602062" cy="1353339"/>
          </a:xfrm>
          <a:custGeom>
            <a:avLst/>
            <a:gdLst/>
            <a:ahLst/>
            <a:cxnLst/>
            <a:rect r="r" b="b" t="t" l="l"/>
            <a:pathLst>
              <a:path h="1353339" w="3602062">
                <a:moveTo>
                  <a:pt x="0" y="0"/>
                </a:moveTo>
                <a:lnTo>
                  <a:pt x="3602063" y="0"/>
                </a:lnTo>
                <a:lnTo>
                  <a:pt x="3602063" y="1353339"/>
                </a:lnTo>
                <a:lnTo>
                  <a:pt x="0" y="1353339"/>
                </a:lnTo>
                <a:lnTo>
                  <a:pt x="0" y="0"/>
                </a:lnTo>
                <a:close/>
              </a:path>
            </a:pathLst>
          </a:custGeom>
          <a:blipFill>
            <a:blip r:embed="rId3"/>
            <a:stretch>
              <a:fillRect l="0" t="0" r="0" b="-289"/>
            </a:stretch>
          </a:blipFill>
        </p:spPr>
      </p:sp>
      <p:sp>
        <p:nvSpPr>
          <p:cNvPr name="AutoShape 9" id="9"/>
          <p:cNvSpPr/>
          <p:nvPr/>
        </p:nvSpPr>
        <p:spPr>
          <a:xfrm rot="5185">
            <a:off x="478626" y="2028825"/>
            <a:ext cx="9472848" cy="0"/>
          </a:xfrm>
          <a:prstGeom prst="line">
            <a:avLst/>
          </a:prstGeom>
          <a:ln cap="rnd" w="9525">
            <a:solidFill>
              <a:srgbClr val="FFFFFF"/>
            </a:solidFill>
            <a:prstDash val="solid"/>
            <a:headEnd type="none" len="sm" w="sm"/>
            <a:tailEnd type="none" len="sm" w="sm"/>
          </a:ln>
        </p:spPr>
      </p:sp>
      <p:sp>
        <p:nvSpPr>
          <p:cNvPr name="Freeform 10" id="10"/>
          <p:cNvSpPr/>
          <p:nvPr/>
        </p:nvSpPr>
        <p:spPr>
          <a:xfrm flipH="false" flipV="false" rot="0">
            <a:off x="272183" y="2260085"/>
            <a:ext cx="8729876" cy="3906620"/>
          </a:xfrm>
          <a:custGeom>
            <a:avLst/>
            <a:gdLst/>
            <a:ahLst/>
            <a:cxnLst/>
            <a:rect r="r" b="b" t="t" l="l"/>
            <a:pathLst>
              <a:path h="3906620" w="8729876">
                <a:moveTo>
                  <a:pt x="0" y="0"/>
                </a:moveTo>
                <a:lnTo>
                  <a:pt x="8729876" y="0"/>
                </a:lnTo>
                <a:lnTo>
                  <a:pt x="8729876" y="3906619"/>
                </a:lnTo>
                <a:lnTo>
                  <a:pt x="0" y="3906619"/>
                </a:lnTo>
                <a:lnTo>
                  <a:pt x="0" y="0"/>
                </a:lnTo>
                <a:close/>
              </a:path>
            </a:pathLst>
          </a:custGeom>
          <a:blipFill>
            <a:blip r:embed="rId4"/>
            <a:stretch>
              <a:fillRect l="0" t="0" r="0" b="0"/>
            </a:stretch>
          </a:blipFill>
        </p:spPr>
      </p:sp>
      <p:sp>
        <p:nvSpPr>
          <p:cNvPr name="Freeform 11" id="11"/>
          <p:cNvSpPr/>
          <p:nvPr/>
        </p:nvSpPr>
        <p:spPr>
          <a:xfrm flipH="false" flipV="false" rot="0">
            <a:off x="9468839" y="6166704"/>
            <a:ext cx="5531052" cy="3297890"/>
          </a:xfrm>
          <a:custGeom>
            <a:avLst/>
            <a:gdLst/>
            <a:ahLst/>
            <a:cxnLst/>
            <a:rect r="r" b="b" t="t" l="l"/>
            <a:pathLst>
              <a:path h="3297890" w="5531052">
                <a:moveTo>
                  <a:pt x="0" y="0"/>
                </a:moveTo>
                <a:lnTo>
                  <a:pt x="5531052" y="0"/>
                </a:lnTo>
                <a:lnTo>
                  <a:pt x="5531052" y="3297890"/>
                </a:lnTo>
                <a:lnTo>
                  <a:pt x="0" y="3297890"/>
                </a:lnTo>
                <a:lnTo>
                  <a:pt x="0" y="0"/>
                </a:lnTo>
                <a:close/>
              </a:path>
            </a:pathLst>
          </a:custGeom>
          <a:blipFill>
            <a:blip r:embed="rId5"/>
            <a:stretch>
              <a:fillRect l="0" t="0" r="0" b="0"/>
            </a:stretch>
          </a:blipFill>
        </p:spPr>
      </p:sp>
      <p:sp>
        <p:nvSpPr>
          <p:cNvPr name="Freeform 12" id="12"/>
          <p:cNvSpPr/>
          <p:nvPr/>
        </p:nvSpPr>
        <p:spPr>
          <a:xfrm flipH="false" flipV="false" rot="0">
            <a:off x="9208508" y="2260085"/>
            <a:ext cx="8321606" cy="3692713"/>
          </a:xfrm>
          <a:custGeom>
            <a:avLst/>
            <a:gdLst/>
            <a:ahLst/>
            <a:cxnLst/>
            <a:rect r="r" b="b" t="t" l="l"/>
            <a:pathLst>
              <a:path h="3692713" w="8321606">
                <a:moveTo>
                  <a:pt x="0" y="0"/>
                </a:moveTo>
                <a:lnTo>
                  <a:pt x="8321606" y="0"/>
                </a:lnTo>
                <a:lnTo>
                  <a:pt x="8321606" y="3692712"/>
                </a:lnTo>
                <a:lnTo>
                  <a:pt x="0" y="3692712"/>
                </a:lnTo>
                <a:lnTo>
                  <a:pt x="0" y="0"/>
                </a:lnTo>
                <a:close/>
              </a:path>
            </a:pathLst>
          </a:custGeom>
          <a:blipFill>
            <a:blip r:embed="rId6"/>
            <a:stretch>
              <a:fillRect l="0" t="0" r="0" b="0"/>
            </a:stretch>
          </a:blipFill>
        </p:spPr>
      </p:sp>
      <p:sp>
        <p:nvSpPr>
          <p:cNvPr name="TextBox 13" id="13"/>
          <p:cNvSpPr txBox="true"/>
          <p:nvPr/>
        </p:nvSpPr>
        <p:spPr>
          <a:xfrm rot="0">
            <a:off x="5740242" y="6647085"/>
            <a:ext cx="3261817" cy="619125"/>
          </a:xfrm>
          <a:prstGeom prst="rect">
            <a:avLst/>
          </a:prstGeom>
        </p:spPr>
        <p:txBody>
          <a:bodyPr anchor="t" rtlCol="false" tIns="0" lIns="0" bIns="0" rIns="0">
            <a:spAutoFit/>
          </a:bodyPr>
          <a:lstStyle/>
          <a:p>
            <a:pPr algn="ctr">
              <a:lnSpc>
                <a:spcPts val="4320"/>
              </a:lnSpc>
              <a:spcBef>
                <a:spcPct val="0"/>
              </a:spcBef>
            </a:pPr>
            <a:r>
              <a:rPr lang="en-US" b="true" sz="3600">
                <a:solidFill>
                  <a:srgbClr val="FFFFFF"/>
                </a:solidFill>
                <a:latin typeface="Arial Bold"/>
                <a:ea typeface="Arial Bold"/>
                <a:cs typeface="Arial Bold"/>
                <a:sym typeface="Arial Bold"/>
              </a:rPr>
              <a:t> HTML reports: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17951" y="-1047750"/>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6044933" y="426339"/>
            <a:ext cx="17872650" cy="1204722"/>
            <a:chOff x="0" y="0"/>
            <a:chExt cx="23830200" cy="1606296"/>
          </a:xfrm>
        </p:grpSpPr>
        <p:sp>
          <p:nvSpPr>
            <p:cNvPr name="Freeform 6" id="6"/>
            <p:cNvSpPr/>
            <p:nvPr/>
          </p:nvSpPr>
          <p:spPr>
            <a:xfrm flipH="false" flipV="false" rot="0">
              <a:off x="0" y="0"/>
              <a:ext cx="23830200" cy="1606296"/>
            </a:xfrm>
            <a:custGeom>
              <a:avLst/>
              <a:gdLst/>
              <a:ahLst/>
              <a:cxnLst/>
              <a:rect r="r" b="b" t="t" l="l"/>
              <a:pathLst>
                <a:path h="1606296" w="23830200">
                  <a:moveTo>
                    <a:pt x="0" y="0"/>
                  </a:moveTo>
                  <a:lnTo>
                    <a:pt x="23830200" y="0"/>
                  </a:lnTo>
                  <a:lnTo>
                    <a:pt x="23830200" y="1606296"/>
                  </a:lnTo>
                  <a:lnTo>
                    <a:pt x="0" y="1606296"/>
                  </a:lnTo>
                  <a:close/>
                </a:path>
              </a:pathLst>
            </a:custGeom>
            <a:solidFill>
              <a:srgbClr val="000000">
                <a:alpha val="0"/>
              </a:srgbClr>
            </a:solidFill>
          </p:spPr>
        </p:sp>
        <p:sp>
          <p:nvSpPr>
            <p:cNvPr name="TextBox 7" id="7"/>
            <p:cNvSpPr txBox="true"/>
            <p:nvPr/>
          </p:nvSpPr>
          <p:spPr>
            <a:xfrm>
              <a:off x="0" y="-76200"/>
              <a:ext cx="23830200" cy="1682496"/>
            </a:xfrm>
            <a:prstGeom prst="rect">
              <a:avLst/>
            </a:prstGeom>
          </p:spPr>
          <p:txBody>
            <a:bodyPr anchor="t" rtlCol="false" tIns="0" lIns="0" bIns="0" rIns="0"/>
            <a:lstStyle/>
            <a:p>
              <a:pPr algn="l">
                <a:lnSpc>
                  <a:spcPts val="4320"/>
                </a:lnSpc>
              </a:pPr>
              <a:r>
                <a:rPr lang="en-US" b="true" sz="3600">
                  <a:solidFill>
                    <a:srgbClr val="FFFFFF"/>
                  </a:solidFill>
                  <a:latin typeface="Arial Bold"/>
                  <a:ea typeface="Arial Bold"/>
                  <a:cs typeface="Arial Bold"/>
                  <a:sym typeface="Arial Bold"/>
                </a:rPr>
                <a:t>JI</a:t>
              </a:r>
              <a:r>
                <a:rPr lang="en-US" b="true" sz="3600">
                  <a:solidFill>
                    <a:srgbClr val="FFFFFF"/>
                  </a:solidFill>
                  <a:latin typeface="Arial Bold"/>
                  <a:ea typeface="Arial Bold"/>
                  <a:cs typeface="Arial Bold"/>
                  <a:sym typeface="Arial Bold"/>
                </a:rPr>
                <a:t>RA DASHBOARD</a:t>
              </a:r>
            </a:p>
            <a:p>
              <a:pPr algn="l">
                <a:lnSpc>
                  <a:spcPts val="4320"/>
                </a:lnSpc>
              </a:pPr>
            </a:p>
          </p:txBody>
        </p:sp>
      </p:grpSp>
      <p:sp>
        <p:nvSpPr>
          <p:cNvPr name="Freeform 8" id="8"/>
          <p:cNvSpPr/>
          <p:nvPr/>
        </p:nvSpPr>
        <p:spPr>
          <a:xfrm flipH="false" flipV="false" rot="0">
            <a:off x="15520" y="0"/>
            <a:ext cx="3602062" cy="1353339"/>
          </a:xfrm>
          <a:custGeom>
            <a:avLst/>
            <a:gdLst/>
            <a:ahLst/>
            <a:cxnLst/>
            <a:rect r="r" b="b" t="t" l="l"/>
            <a:pathLst>
              <a:path h="1353339" w="3602062">
                <a:moveTo>
                  <a:pt x="0" y="0"/>
                </a:moveTo>
                <a:lnTo>
                  <a:pt x="3602063" y="0"/>
                </a:lnTo>
                <a:lnTo>
                  <a:pt x="3602063" y="1353339"/>
                </a:lnTo>
                <a:lnTo>
                  <a:pt x="0" y="1353339"/>
                </a:lnTo>
                <a:lnTo>
                  <a:pt x="0" y="0"/>
                </a:lnTo>
                <a:close/>
              </a:path>
            </a:pathLst>
          </a:custGeom>
          <a:blipFill>
            <a:blip r:embed="rId3"/>
            <a:stretch>
              <a:fillRect l="0" t="0" r="0" b="-289"/>
            </a:stretch>
          </a:blipFill>
        </p:spPr>
      </p:sp>
      <p:sp>
        <p:nvSpPr>
          <p:cNvPr name="AutoShape 9" id="9"/>
          <p:cNvSpPr/>
          <p:nvPr/>
        </p:nvSpPr>
        <p:spPr>
          <a:xfrm>
            <a:off x="4473018" y="890683"/>
            <a:ext cx="9472837" cy="14288"/>
          </a:xfrm>
          <a:prstGeom prst="line">
            <a:avLst/>
          </a:prstGeom>
          <a:ln cap="rnd" w="9525">
            <a:solidFill>
              <a:srgbClr val="FFFFFF"/>
            </a:solidFill>
            <a:prstDash val="solid"/>
            <a:headEnd type="none" len="sm" w="sm"/>
            <a:tailEnd type="none" len="sm" w="sm"/>
          </a:ln>
        </p:spPr>
      </p:sp>
      <p:sp>
        <p:nvSpPr>
          <p:cNvPr name="Freeform 10" id="10"/>
          <p:cNvSpPr/>
          <p:nvPr/>
        </p:nvSpPr>
        <p:spPr>
          <a:xfrm flipH="false" flipV="false" rot="0">
            <a:off x="15521" y="1912048"/>
            <a:ext cx="8296509" cy="4179366"/>
          </a:xfrm>
          <a:custGeom>
            <a:avLst/>
            <a:gdLst/>
            <a:ahLst/>
            <a:cxnLst/>
            <a:rect r="r" b="b" t="t" l="l"/>
            <a:pathLst>
              <a:path h="4179366" w="8296509">
                <a:moveTo>
                  <a:pt x="0" y="0"/>
                </a:moveTo>
                <a:lnTo>
                  <a:pt x="8296508" y="0"/>
                </a:lnTo>
                <a:lnTo>
                  <a:pt x="8296508" y="4179367"/>
                </a:lnTo>
                <a:lnTo>
                  <a:pt x="0" y="4179367"/>
                </a:lnTo>
                <a:lnTo>
                  <a:pt x="0" y="0"/>
                </a:lnTo>
                <a:close/>
              </a:path>
            </a:pathLst>
          </a:custGeom>
          <a:blipFill>
            <a:blip r:embed="rId4"/>
            <a:stretch>
              <a:fillRect l="0" t="0" r="0" b="0"/>
            </a:stretch>
          </a:blipFill>
        </p:spPr>
      </p:sp>
      <p:sp>
        <p:nvSpPr>
          <p:cNvPr name="Freeform 11" id="11"/>
          <p:cNvSpPr/>
          <p:nvPr/>
        </p:nvSpPr>
        <p:spPr>
          <a:xfrm flipH="false" flipV="false" rot="0">
            <a:off x="8332870" y="5652289"/>
            <a:ext cx="9556229" cy="3606011"/>
          </a:xfrm>
          <a:custGeom>
            <a:avLst/>
            <a:gdLst/>
            <a:ahLst/>
            <a:cxnLst/>
            <a:rect r="r" b="b" t="t" l="l"/>
            <a:pathLst>
              <a:path h="3606011" w="9556229">
                <a:moveTo>
                  <a:pt x="0" y="0"/>
                </a:moveTo>
                <a:lnTo>
                  <a:pt x="9556229" y="0"/>
                </a:lnTo>
                <a:lnTo>
                  <a:pt x="9556229" y="3606011"/>
                </a:lnTo>
                <a:lnTo>
                  <a:pt x="0" y="3606011"/>
                </a:lnTo>
                <a:lnTo>
                  <a:pt x="0" y="0"/>
                </a:lnTo>
                <a:close/>
              </a:path>
            </a:pathLst>
          </a:custGeom>
          <a:blipFill>
            <a:blip r:embed="rId5"/>
            <a:stretch>
              <a:fillRect l="0" t="0" r="0" b="0"/>
            </a:stretch>
          </a:blipFill>
        </p:spPr>
      </p:sp>
      <p:sp>
        <p:nvSpPr>
          <p:cNvPr name="TextBox 12" id="12"/>
          <p:cNvSpPr txBox="true"/>
          <p:nvPr/>
        </p:nvSpPr>
        <p:spPr>
          <a:xfrm rot="0">
            <a:off x="-1072271" y="1285031"/>
            <a:ext cx="10472091" cy="619125"/>
          </a:xfrm>
          <a:prstGeom prst="rect">
            <a:avLst/>
          </a:prstGeom>
        </p:spPr>
        <p:txBody>
          <a:bodyPr anchor="t" rtlCol="false" tIns="0" lIns="0" bIns="0" rIns="0">
            <a:spAutoFit/>
          </a:bodyPr>
          <a:lstStyle/>
          <a:p>
            <a:pPr algn="ctr">
              <a:lnSpc>
                <a:spcPts val="4320"/>
              </a:lnSpc>
            </a:pPr>
            <a:r>
              <a:rPr lang="en-US" b="true" sz="3600">
                <a:solidFill>
                  <a:srgbClr val="FFFFFF"/>
                </a:solidFill>
                <a:latin typeface="Arial Bold"/>
                <a:ea typeface="Arial Bold"/>
                <a:cs typeface="Arial Bold"/>
                <a:sym typeface="Arial Bold"/>
              </a:rPr>
              <a:t>Sp</a:t>
            </a:r>
            <a:r>
              <a:rPr lang="en-US" b="true" sz="3600">
                <a:solidFill>
                  <a:srgbClr val="FFFFFF"/>
                </a:solidFill>
                <a:latin typeface="Arial Bold"/>
                <a:ea typeface="Arial Bold"/>
                <a:cs typeface="Arial Bold"/>
                <a:sym typeface="Arial Bold"/>
              </a:rPr>
              <a:t>rint Summary &amp; Active Sprint View</a:t>
            </a:r>
          </a:p>
        </p:txBody>
      </p:sp>
      <p:sp>
        <p:nvSpPr>
          <p:cNvPr name="TextBox 13" id="13"/>
          <p:cNvSpPr txBox="true"/>
          <p:nvPr/>
        </p:nvSpPr>
        <p:spPr>
          <a:xfrm rot="0">
            <a:off x="4473018" y="5067300"/>
            <a:ext cx="13081351" cy="619125"/>
          </a:xfrm>
          <a:prstGeom prst="rect">
            <a:avLst/>
          </a:prstGeom>
        </p:spPr>
        <p:txBody>
          <a:bodyPr anchor="t" rtlCol="false" tIns="0" lIns="0" bIns="0" rIns="0">
            <a:spAutoFit/>
          </a:bodyPr>
          <a:lstStyle/>
          <a:p>
            <a:pPr algn="ctr">
              <a:lnSpc>
                <a:spcPts val="4320"/>
              </a:lnSpc>
              <a:spcBef>
                <a:spcPct val="0"/>
              </a:spcBef>
            </a:pPr>
            <a:r>
              <a:rPr lang="en-US" b="true" sz="3600">
                <a:solidFill>
                  <a:srgbClr val="FFFFFF"/>
                </a:solidFill>
                <a:latin typeface="Arial Bold"/>
                <a:ea typeface="Arial Bold"/>
                <a:cs typeface="Arial Bold"/>
                <a:sym typeface="Arial Bold"/>
              </a:rPr>
              <a:t>S</a:t>
            </a:r>
            <a:r>
              <a:rPr lang="en-US" b="true" sz="3600">
                <a:solidFill>
                  <a:srgbClr val="FFFFFF"/>
                </a:solidFill>
                <a:latin typeface="Arial Bold"/>
                <a:ea typeface="Arial Bold"/>
                <a:cs typeface="Arial Bold"/>
                <a:sym typeface="Arial Bold"/>
              </a:rPr>
              <a:t>ubtasks for login story</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1853" y="-304543"/>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sp>
        <p:nvSpPr>
          <p:cNvPr name="Freeform 5" id="5"/>
          <p:cNvSpPr/>
          <p:nvPr/>
        </p:nvSpPr>
        <p:spPr>
          <a:xfrm flipH="false" flipV="false" rot="0">
            <a:off x="15520" y="0"/>
            <a:ext cx="3602062" cy="1353339"/>
          </a:xfrm>
          <a:custGeom>
            <a:avLst/>
            <a:gdLst/>
            <a:ahLst/>
            <a:cxnLst/>
            <a:rect r="r" b="b" t="t" l="l"/>
            <a:pathLst>
              <a:path h="1353339" w="3602062">
                <a:moveTo>
                  <a:pt x="0" y="0"/>
                </a:moveTo>
                <a:lnTo>
                  <a:pt x="3602063" y="0"/>
                </a:lnTo>
                <a:lnTo>
                  <a:pt x="3602063" y="1353339"/>
                </a:lnTo>
                <a:lnTo>
                  <a:pt x="0" y="1353339"/>
                </a:lnTo>
                <a:lnTo>
                  <a:pt x="0" y="0"/>
                </a:lnTo>
                <a:close/>
              </a:path>
            </a:pathLst>
          </a:custGeom>
          <a:blipFill>
            <a:blip r:embed="rId3"/>
            <a:stretch>
              <a:fillRect l="0" t="0" r="0" b="-289"/>
            </a:stretch>
          </a:blipFill>
        </p:spPr>
      </p:sp>
      <p:sp>
        <p:nvSpPr>
          <p:cNvPr name="Freeform 6" id="6"/>
          <p:cNvSpPr/>
          <p:nvPr/>
        </p:nvSpPr>
        <p:spPr>
          <a:xfrm flipH="false" flipV="false" rot="0">
            <a:off x="8719772" y="6909494"/>
            <a:ext cx="9225426" cy="2940604"/>
          </a:xfrm>
          <a:custGeom>
            <a:avLst/>
            <a:gdLst/>
            <a:ahLst/>
            <a:cxnLst/>
            <a:rect r="r" b="b" t="t" l="l"/>
            <a:pathLst>
              <a:path h="2940604" w="9225426">
                <a:moveTo>
                  <a:pt x="0" y="0"/>
                </a:moveTo>
                <a:lnTo>
                  <a:pt x="9225425" y="0"/>
                </a:lnTo>
                <a:lnTo>
                  <a:pt x="9225425" y="2940604"/>
                </a:lnTo>
                <a:lnTo>
                  <a:pt x="0" y="2940604"/>
                </a:lnTo>
                <a:lnTo>
                  <a:pt x="0" y="0"/>
                </a:lnTo>
                <a:close/>
              </a:path>
            </a:pathLst>
          </a:custGeom>
          <a:blipFill>
            <a:blip r:embed="rId4"/>
            <a:stretch>
              <a:fillRect l="0" t="0" r="0" b="0"/>
            </a:stretch>
          </a:blipFill>
        </p:spPr>
      </p:sp>
      <p:sp>
        <p:nvSpPr>
          <p:cNvPr name="Freeform 7" id="7"/>
          <p:cNvSpPr/>
          <p:nvPr/>
        </p:nvSpPr>
        <p:spPr>
          <a:xfrm flipH="false" flipV="false" rot="0">
            <a:off x="521788" y="1699614"/>
            <a:ext cx="8540786" cy="5209880"/>
          </a:xfrm>
          <a:custGeom>
            <a:avLst/>
            <a:gdLst/>
            <a:ahLst/>
            <a:cxnLst/>
            <a:rect r="r" b="b" t="t" l="l"/>
            <a:pathLst>
              <a:path h="5209880" w="8540786">
                <a:moveTo>
                  <a:pt x="0" y="0"/>
                </a:moveTo>
                <a:lnTo>
                  <a:pt x="8540786" y="0"/>
                </a:lnTo>
                <a:lnTo>
                  <a:pt x="8540786" y="5209880"/>
                </a:lnTo>
                <a:lnTo>
                  <a:pt x="0" y="5209880"/>
                </a:lnTo>
                <a:lnTo>
                  <a:pt x="0" y="0"/>
                </a:lnTo>
                <a:close/>
              </a:path>
            </a:pathLst>
          </a:custGeom>
          <a:blipFill>
            <a:blip r:embed="rId5"/>
            <a:stretch>
              <a:fillRect l="0" t="0" r="0" b="0"/>
            </a:stretch>
          </a:blipFill>
        </p:spPr>
      </p:sp>
      <p:sp>
        <p:nvSpPr>
          <p:cNvPr name="TextBox 8" id="8"/>
          <p:cNvSpPr txBox="true"/>
          <p:nvPr/>
        </p:nvSpPr>
        <p:spPr>
          <a:xfrm rot="0">
            <a:off x="313534" y="1223364"/>
            <a:ext cx="7168555" cy="895350"/>
          </a:xfrm>
          <a:prstGeom prst="rect">
            <a:avLst/>
          </a:prstGeom>
        </p:spPr>
        <p:txBody>
          <a:bodyPr anchor="t" rtlCol="false" tIns="0" lIns="0" bIns="0" rIns="0">
            <a:spAutoFit/>
          </a:bodyPr>
          <a:lstStyle/>
          <a:p>
            <a:pPr algn="ctr">
              <a:lnSpc>
                <a:spcPts val="3360"/>
              </a:lnSpc>
              <a:spcBef>
                <a:spcPct val="0"/>
              </a:spcBef>
            </a:pPr>
            <a:r>
              <a:rPr lang="en-US" sz="2800">
                <a:solidFill>
                  <a:srgbClr val="FFFFFF"/>
                </a:solidFill>
                <a:latin typeface="Arial"/>
                <a:ea typeface="Arial"/>
                <a:cs typeface="Arial"/>
                <a:sym typeface="Arial"/>
              </a:rPr>
              <a:t>•TEST</a:t>
            </a:r>
            <a:r>
              <a:rPr lang="en-US" sz="2800">
                <a:solidFill>
                  <a:srgbClr val="FFFFFF"/>
                </a:solidFill>
                <a:latin typeface="Arial"/>
                <a:ea typeface="Arial"/>
                <a:cs typeface="Arial"/>
                <a:sym typeface="Arial"/>
              </a:rPr>
              <a:t> EXECUTION RESULTS USING XRAY</a:t>
            </a:r>
          </a:p>
          <a:p>
            <a:pPr algn="ctr">
              <a:lnSpc>
                <a:spcPts val="3360"/>
              </a:lnSpc>
              <a:spcBef>
                <a:spcPct val="0"/>
              </a:spcBef>
            </a:pPr>
          </a:p>
        </p:txBody>
      </p:sp>
      <p:sp>
        <p:nvSpPr>
          <p:cNvPr name="TextBox 9" id="9"/>
          <p:cNvSpPr txBox="true"/>
          <p:nvPr/>
        </p:nvSpPr>
        <p:spPr>
          <a:xfrm rot="0">
            <a:off x="5276448" y="6971905"/>
            <a:ext cx="3188097" cy="619125"/>
          </a:xfrm>
          <a:prstGeom prst="rect">
            <a:avLst/>
          </a:prstGeom>
        </p:spPr>
        <p:txBody>
          <a:bodyPr anchor="t" rtlCol="false" tIns="0" lIns="0" bIns="0" rIns="0">
            <a:spAutoFit/>
          </a:bodyPr>
          <a:lstStyle/>
          <a:p>
            <a:pPr algn="ctr">
              <a:lnSpc>
                <a:spcPts val="4320"/>
              </a:lnSpc>
              <a:spcBef>
                <a:spcPct val="0"/>
              </a:spcBef>
            </a:pPr>
            <a:r>
              <a:rPr lang="en-US" b="true" sz="3600">
                <a:solidFill>
                  <a:srgbClr val="FFFFFF"/>
                </a:solidFill>
                <a:latin typeface="Arial Bold"/>
                <a:ea typeface="Arial Bold"/>
                <a:cs typeface="Arial Bold"/>
                <a:sym typeface="Arial Bold"/>
              </a:rPr>
              <a:t>Velocity report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525" y="-9525"/>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272158" y="1308000"/>
            <a:ext cx="12137556" cy="692497"/>
            <a:chOff x="0" y="0"/>
            <a:chExt cx="16183408" cy="923330"/>
          </a:xfrm>
        </p:grpSpPr>
        <p:sp>
          <p:nvSpPr>
            <p:cNvPr name="Freeform 6" id="6"/>
            <p:cNvSpPr/>
            <p:nvPr/>
          </p:nvSpPr>
          <p:spPr>
            <a:xfrm flipH="false" flipV="false" rot="0">
              <a:off x="0" y="0"/>
              <a:ext cx="16183408" cy="923330"/>
            </a:xfrm>
            <a:custGeom>
              <a:avLst/>
              <a:gdLst/>
              <a:ahLst/>
              <a:cxnLst/>
              <a:rect r="r" b="b" t="t" l="l"/>
              <a:pathLst>
                <a:path h="923330" w="16183408">
                  <a:moveTo>
                    <a:pt x="0" y="0"/>
                  </a:moveTo>
                  <a:lnTo>
                    <a:pt x="16183408" y="0"/>
                  </a:lnTo>
                  <a:lnTo>
                    <a:pt x="16183408" y="923330"/>
                  </a:lnTo>
                  <a:lnTo>
                    <a:pt x="0" y="923330"/>
                  </a:lnTo>
                  <a:close/>
                </a:path>
              </a:pathLst>
            </a:custGeom>
            <a:solidFill>
              <a:srgbClr val="000000">
                <a:alpha val="0"/>
              </a:srgbClr>
            </a:solidFill>
          </p:spPr>
        </p:sp>
        <p:sp>
          <p:nvSpPr>
            <p:cNvPr name="TextBox 7" id="7"/>
            <p:cNvSpPr txBox="true"/>
            <p:nvPr/>
          </p:nvSpPr>
          <p:spPr>
            <a:xfrm>
              <a:off x="0" y="-76200"/>
              <a:ext cx="16183408" cy="999530"/>
            </a:xfrm>
            <a:prstGeom prst="rect">
              <a:avLst/>
            </a:prstGeom>
          </p:spPr>
          <p:txBody>
            <a:bodyPr anchor="t" rtlCol="false" tIns="0" lIns="0" bIns="0" rIns="0"/>
            <a:lstStyle/>
            <a:p>
              <a:pPr algn="l">
                <a:lnSpc>
                  <a:spcPts val="4320"/>
                </a:lnSpc>
              </a:pPr>
              <a:r>
                <a:rPr lang="en-US" b="true" sz="3600">
                  <a:solidFill>
                    <a:srgbClr val="FFFFFF"/>
                  </a:solidFill>
                  <a:latin typeface="Arial Bold"/>
                  <a:ea typeface="Arial Bold"/>
                  <a:cs typeface="Arial Bold"/>
                  <a:sym typeface="Arial Bold"/>
                </a:rPr>
                <a:t>Conclusion</a:t>
              </a:r>
            </a:p>
          </p:txBody>
        </p:sp>
      </p:grpSp>
      <p:sp>
        <p:nvSpPr>
          <p:cNvPr name="Freeform 8" id="8"/>
          <p:cNvSpPr/>
          <p:nvPr/>
        </p:nvSpPr>
        <p:spPr>
          <a:xfrm flipH="false" flipV="false" rot="0">
            <a:off x="15520"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3"/>
            <a:stretch>
              <a:fillRect l="0" t="0" r="0" b="-289"/>
            </a:stretch>
          </a:blipFill>
        </p:spPr>
      </p:sp>
      <p:sp>
        <p:nvSpPr>
          <p:cNvPr name="AutoShape 9" id="9"/>
          <p:cNvSpPr/>
          <p:nvPr/>
        </p:nvSpPr>
        <p:spPr>
          <a:xfrm rot="5185">
            <a:off x="478626" y="2028825"/>
            <a:ext cx="9472623" cy="0"/>
          </a:xfrm>
          <a:prstGeom prst="line">
            <a:avLst/>
          </a:prstGeom>
          <a:ln cap="rnd" w="9525">
            <a:solidFill>
              <a:srgbClr val="FFFFFF"/>
            </a:solidFill>
            <a:prstDash val="solid"/>
            <a:headEnd type="none" len="sm" w="sm"/>
            <a:tailEnd type="none" len="sm" w="sm"/>
          </a:ln>
        </p:spPr>
      </p:sp>
      <p:grpSp>
        <p:nvGrpSpPr>
          <p:cNvPr name="Group 10" id="10"/>
          <p:cNvGrpSpPr/>
          <p:nvPr/>
        </p:nvGrpSpPr>
        <p:grpSpPr>
          <a:xfrm rot="0">
            <a:off x="272158" y="2251264"/>
            <a:ext cx="15796800" cy="7601850"/>
            <a:chOff x="0" y="0"/>
            <a:chExt cx="21062400" cy="10135800"/>
          </a:xfrm>
        </p:grpSpPr>
        <p:sp>
          <p:nvSpPr>
            <p:cNvPr name="Freeform 11" id="11"/>
            <p:cNvSpPr/>
            <p:nvPr/>
          </p:nvSpPr>
          <p:spPr>
            <a:xfrm flipH="false" flipV="false" rot="0">
              <a:off x="0" y="0"/>
              <a:ext cx="21062400" cy="10135800"/>
            </a:xfrm>
            <a:custGeom>
              <a:avLst/>
              <a:gdLst/>
              <a:ahLst/>
              <a:cxnLst/>
              <a:rect r="r" b="b" t="t" l="l"/>
              <a:pathLst>
                <a:path h="10135800" w="21062400">
                  <a:moveTo>
                    <a:pt x="0" y="0"/>
                  </a:moveTo>
                  <a:lnTo>
                    <a:pt x="21062400" y="0"/>
                  </a:lnTo>
                  <a:lnTo>
                    <a:pt x="21062400" y="10135800"/>
                  </a:lnTo>
                  <a:lnTo>
                    <a:pt x="0" y="10135800"/>
                  </a:lnTo>
                  <a:close/>
                </a:path>
              </a:pathLst>
            </a:custGeom>
            <a:solidFill>
              <a:srgbClr val="000000">
                <a:alpha val="0"/>
              </a:srgbClr>
            </a:solidFill>
          </p:spPr>
        </p:sp>
        <p:sp>
          <p:nvSpPr>
            <p:cNvPr name="TextBox 12" id="12"/>
            <p:cNvSpPr txBox="true"/>
            <p:nvPr/>
          </p:nvSpPr>
          <p:spPr>
            <a:xfrm>
              <a:off x="0" y="-57150"/>
              <a:ext cx="21062400" cy="10192950"/>
            </a:xfrm>
            <a:prstGeom prst="rect">
              <a:avLst/>
            </a:prstGeom>
          </p:spPr>
          <p:txBody>
            <a:bodyPr anchor="t" rtlCol="false" tIns="0" lIns="0" bIns="0" rIns="0"/>
            <a:lstStyle/>
            <a:p>
              <a:pPr algn="l" marL="660082" indent="-330041" lvl="1">
                <a:lnSpc>
                  <a:spcPts val="3240"/>
                </a:lnSpc>
                <a:buFont typeface="Arial"/>
                <a:buChar char="•"/>
              </a:pPr>
              <a:r>
                <a:rPr lang="en-US" sz="2700">
                  <a:solidFill>
                    <a:srgbClr val="FFFFFF"/>
                  </a:solidFill>
                  <a:latin typeface="Arial"/>
                  <a:ea typeface="Arial"/>
                  <a:cs typeface="Arial"/>
                  <a:sym typeface="Arial"/>
                </a:rPr>
                <a:t>Gained hands-on experience in end-to-end Quality Engineering, including Manual, UI, APIand Performance Testing..</a:t>
              </a:r>
            </a:p>
            <a:p>
              <a:pPr algn="l" marL="660082" indent="-330041" lvl="1">
                <a:lnSpc>
                  <a:spcPts val="3240"/>
                </a:lnSpc>
              </a:pPr>
            </a:p>
            <a:p>
              <a:pPr algn="l" marL="660082" indent="-330041" lvl="1">
                <a:lnSpc>
                  <a:spcPts val="3240"/>
                </a:lnSpc>
                <a:buFont typeface="Arial"/>
                <a:buChar char="•"/>
              </a:pPr>
              <a:r>
                <a:rPr lang="en-US" sz="2700">
                  <a:solidFill>
                    <a:srgbClr val="FFFFFF"/>
                  </a:solidFill>
                  <a:latin typeface="Arial"/>
                  <a:ea typeface="Arial"/>
                  <a:cs typeface="Arial"/>
                  <a:sym typeface="Arial"/>
                </a:rPr>
                <a:t>Designed structured Selenium Web UI test cases using Java, TestNG, and Page Object Model (POM) to ensure maintainability and scalability.</a:t>
              </a:r>
            </a:p>
            <a:p>
              <a:pPr algn="l" marL="660082" indent="-330041" lvl="1">
                <a:lnSpc>
                  <a:spcPts val="3240"/>
                </a:lnSpc>
              </a:pPr>
            </a:p>
            <a:p>
              <a:pPr algn="l" marL="582930" indent="-291465" lvl="1">
                <a:lnSpc>
                  <a:spcPts val="3240"/>
                </a:lnSpc>
                <a:buFont typeface="Arial"/>
                <a:buChar char="•"/>
              </a:pPr>
              <a:r>
                <a:rPr lang="en-US" sz="2700">
                  <a:solidFill>
                    <a:srgbClr val="FFFFFF"/>
                  </a:solidFill>
                  <a:latin typeface="Arial"/>
                  <a:ea typeface="Arial"/>
                  <a:cs typeface="Arial"/>
                  <a:sym typeface="Arial"/>
                </a:rPr>
                <a:t>Implemented key functional test scenarios (e.g., login, user creation, Buzz posting), including assertions, Log4j logging.</a:t>
              </a:r>
            </a:p>
            <a:p>
              <a:pPr algn="l">
                <a:lnSpc>
                  <a:spcPts val="3240"/>
                </a:lnSpc>
              </a:pPr>
            </a:p>
            <a:p>
              <a:pPr algn="l" marL="582930" indent="-291465" lvl="1">
                <a:lnSpc>
                  <a:spcPts val="3240"/>
                </a:lnSpc>
                <a:buFont typeface="Arial"/>
                <a:buChar char="•"/>
              </a:pPr>
              <a:r>
                <a:rPr lang="en-US" sz="2700">
                  <a:solidFill>
                    <a:srgbClr val="FFFFFF"/>
                  </a:solidFill>
                  <a:latin typeface="Arial"/>
                  <a:ea typeface="Arial"/>
                  <a:cs typeface="Arial"/>
                  <a:sym typeface="Arial"/>
                </a:rPr>
                <a:t>E</a:t>
              </a:r>
              <a:r>
                <a:rPr lang="en-US" sz="2700">
                  <a:solidFill>
                    <a:srgbClr val="FFFFFF"/>
                  </a:solidFill>
                  <a:latin typeface="Arial"/>
                  <a:ea typeface="Arial"/>
                  <a:cs typeface="Arial"/>
                  <a:sym typeface="Arial"/>
                </a:rPr>
                <a:t>nabled headless/headed test execution dynamically using a config.properties file, ideal for both local runs and CI/CD pipelines.</a:t>
              </a:r>
            </a:p>
            <a:p>
              <a:pPr algn="l">
                <a:lnSpc>
                  <a:spcPts val="3240"/>
                </a:lnSpc>
              </a:pPr>
            </a:p>
            <a:p>
              <a:pPr algn="l" marL="660082" indent="-330041" lvl="1">
                <a:lnSpc>
                  <a:spcPts val="3240"/>
                </a:lnSpc>
                <a:buFont typeface="Arial"/>
                <a:buChar char="•"/>
              </a:pPr>
              <a:r>
                <a:rPr lang="en-US" sz="2700">
                  <a:solidFill>
                    <a:srgbClr val="FFFFFF"/>
                  </a:solidFill>
                  <a:latin typeface="Arial"/>
                  <a:ea typeface="Arial"/>
                  <a:cs typeface="Arial"/>
                  <a:sym typeface="Arial"/>
                </a:rPr>
                <a:t>Execut</a:t>
              </a:r>
              <a:r>
                <a:rPr lang="en-US" sz="2700">
                  <a:solidFill>
                    <a:srgbClr val="FFFFFF"/>
                  </a:solidFill>
                  <a:latin typeface="Arial"/>
                  <a:ea typeface="Arial"/>
                  <a:cs typeface="Arial"/>
                  <a:sym typeface="Arial"/>
                </a:rPr>
                <a:t>ed API tests via Newman CLI, generating detailed HTML reports (htmlextra) for better result visibility and traceability.</a:t>
              </a:r>
            </a:p>
            <a:p>
              <a:pPr algn="l">
                <a:lnSpc>
                  <a:spcPts val="3240"/>
                </a:lnSpc>
              </a:pPr>
              <a:r>
                <a:rPr lang="en-US" sz="2700">
                  <a:solidFill>
                    <a:srgbClr val="FFFFFF"/>
                  </a:solidFill>
                  <a:latin typeface="Arial"/>
                  <a:ea typeface="Arial"/>
                  <a:cs typeface="Arial"/>
                  <a:sym typeface="Arial"/>
                </a:rPr>
                <a:t>.</a:t>
              </a:r>
            </a:p>
            <a:p>
              <a:pPr algn="l" marL="660082" indent="-330041" lvl="1">
                <a:lnSpc>
                  <a:spcPts val="3240"/>
                </a:lnSpc>
                <a:buFont typeface="Arial"/>
                <a:buChar char="•"/>
              </a:pPr>
              <a:r>
                <a:rPr lang="en-US" sz="2700">
                  <a:solidFill>
                    <a:srgbClr val="FFFFFF"/>
                  </a:solidFill>
                  <a:latin typeface="Arial"/>
                  <a:ea typeface="Arial"/>
                  <a:cs typeface="Arial"/>
                  <a:sym typeface="Arial"/>
                </a:rPr>
                <a:t>Managed test cases, execution tracking, and defect management using JIRA and Xray, aligning test efforts with agile sprints..</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60368" y="1273522"/>
            <a:ext cx="7890781" cy="746404"/>
            <a:chOff x="0" y="0"/>
            <a:chExt cx="9761194" cy="923330"/>
          </a:xfrm>
        </p:grpSpPr>
        <p:sp>
          <p:nvSpPr>
            <p:cNvPr name="Freeform 3" id="3"/>
            <p:cNvSpPr/>
            <p:nvPr/>
          </p:nvSpPr>
          <p:spPr>
            <a:xfrm flipH="false" flipV="false" rot="0">
              <a:off x="0" y="0"/>
              <a:ext cx="9761194" cy="923330"/>
            </a:xfrm>
            <a:custGeom>
              <a:avLst/>
              <a:gdLst/>
              <a:ahLst/>
              <a:cxnLst/>
              <a:rect r="r" b="b" t="t" l="l"/>
              <a:pathLst>
                <a:path h="923330" w="9761194">
                  <a:moveTo>
                    <a:pt x="0" y="0"/>
                  </a:moveTo>
                  <a:lnTo>
                    <a:pt x="9761194" y="0"/>
                  </a:lnTo>
                  <a:lnTo>
                    <a:pt x="9761194" y="923330"/>
                  </a:lnTo>
                  <a:lnTo>
                    <a:pt x="0" y="923330"/>
                  </a:lnTo>
                  <a:close/>
                </a:path>
              </a:pathLst>
            </a:custGeom>
            <a:solidFill>
              <a:srgbClr val="000000">
                <a:alpha val="0"/>
              </a:srgbClr>
            </a:solidFill>
          </p:spPr>
        </p:sp>
        <p:sp>
          <p:nvSpPr>
            <p:cNvPr name="TextBox 4" id="4"/>
            <p:cNvSpPr txBox="true"/>
            <p:nvPr/>
          </p:nvSpPr>
          <p:spPr>
            <a:xfrm>
              <a:off x="0" y="-76200"/>
              <a:ext cx="9761194" cy="999530"/>
            </a:xfrm>
            <a:prstGeom prst="rect">
              <a:avLst/>
            </a:prstGeom>
          </p:spPr>
          <p:txBody>
            <a:bodyPr anchor="t" rtlCol="false" tIns="0" lIns="0" bIns="0" rIns="0"/>
            <a:lstStyle/>
            <a:p>
              <a:pPr algn="l">
                <a:lnSpc>
                  <a:spcPts val="4320"/>
                </a:lnSpc>
              </a:pPr>
              <a:r>
                <a:rPr lang="en-US" b="true" sz="3600">
                  <a:solidFill>
                    <a:srgbClr val="000000"/>
                  </a:solidFill>
                  <a:latin typeface="Arial Bold"/>
                  <a:ea typeface="Arial Bold"/>
                  <a:cs typeface="Arial Bold"/>
                  <a:sym typeface="Arial Bold"/>
                </a:rPr>
                <a:t>Personal BACKGROUND</a:t>
              </a:r>
            </a:p>
          </p:txBody>
        </p:sp>
      </p:grpSp>
      <p:grpSp>
        <p:nvGrpSpPr>
          <p:cNvPr name="Group 5" id="5"/>
          <p:cNvGrpSpPr/>
          <p:nvPr/>
        </p:nvGrpSpPr>
        <p:grpSpPr>
          <a:xfrm rot="0">
            <a:off x="560368" y="2648288"/>
            <a:ext cx="9110700" cy="553950"/>
            <a:chOff x="0" y="0"/>
            <a:chExt cx="12147600" cy="738600"/>
          </a:xfrm>
        </p:grpSpPr>
        <p:sp>
          <p:nvSpPr>
            <p:cNvPr name="Freeform 6" id="6"/>
            <p:cNvSpPr/>
            <p:nvPr/>
          </p:nvSpPr>
          <p:spPr>
            <a:xfrm flipH="false" flipV="false" rot="0">
              <a:off x="0" y="0"/>
              <a:ext cx="12147600" cy="738600"/>
            </a:xfrm>
            <a:custGeom>
              <a:avLst/>
              <a:gdLst/>
              <a:ahLst/>
              <a:cxnLst/>
              <a:rect r="r" b="b" t="t" l="l"/>
              <a:pathLst>
                <a:path h="738600" w="12147600">
                  <a:moveTo>
                    <a:pt x="0" y="0"/>
                  </a:moveTo>
                  <a:lnTo>
                    <a:pt x="12147600" y="0"/>
                  </a:lnTo>
                  <a:lnTo>
                    <a:pt x="12147600" y="738600"/>
                  </a:lnTo>
                  <a:lnTo>
                    <a:pt x="0" y="738600"/>
                  </a:lnTo>
                  <a:close/>
                </a:path>
              </a:pathLst>
            </a:custGeom>
            <a:solidFill>
              <a:srgbClr val="000000">
                <a:alpha val="0"/>
              </a:srgbClr>
            </a:solidFill>
          </p:spPr>
        </p:sp>
        <p:sp>
          <p:nvSpPr>
            <p:cNvPr name="TextBox 7" id="7"/>
            <p:cNvSpPr txBox="true"/>
            <p:nvPr/>
          </p:nvSpPr>
          <p:spPr>
            <a:xfrm>
              <a:off x="0" y="-57150"/>
              <a:ext cx="12147600" cy="795750"/>
            </a:xfrm>
            <a:prstGeom prst="rect">
              <a:avLst/>
            </a:prstGeom>
          </p:spPr>
          <p:txBody>
            <a:bodyPr anchor="t" rtlCol="false" tIns="0" lIns="0" bIns="0" rIns="0"/>
            <a:lstStyle/>
            <a:p>
              <a:pPr algn="l">
                <a:lnSpc>
                  <a:spcPts val="3240"/>
                </a:lnSpc>
              </a:pPr>
              <a:r>
                <a:rPr lang="en-US" b="true" sz="2700">
                  <a:solidFill>
                    <a:srgbClr val="000000"/>
                  </a:solidFill>
                  <a:latin typeface="Arial Bold"/>
                  <a:ea typeface="Arial Bold"/>
                  <a:cs typeface="Arial Bold"/>
                  <a:sym typeface="Arial Bold"/>
                </a:rPr>
                <a:t>Name :Udaykiran Pallanti</a:t>
              </a:r>
            </a:p>
          </p:txBody>
        </p:sp>
      </p:grpSp>
      <p:grpSp>
        <p:nvGrpSpPr>
          <p:cNvPr name="Group 8" id="8"/>
          <p:cNvGrpSpPr/>
          <p:nvPr/>
        </p:nvGrpSpPr>
        <p:grpSpPr>
          <a:xfrm rot="0">
            <a:off x="560368" y="3701981"/>
            <a:ext cx="9703350" cy="969750"/>
            <a:chOff x="0" y="0"/>
            <a:chExt cx="12937800" cy="1293000"/>
          </a:xfrm>
        </p:grpSpPr>
        <p:sp>
          <p:nvSpPr>
            <p:cNvPr name="Freeform 9" id="9"/>
            <p:cNvSpPr/>
            <p:nvPr/>
          </p:nvSpPr>
          <p:spPr>
            <a:xfrm flipH="false" flipV="false" rot="0">
              <a:off x="0" y="0"/>
              <a:ext cx="12937800" cy="1293000"/>
            </a:xfrm>
            <a:custGeom>
              <a:avLst/>
              <a:gdLst/>
              <a:ahLst/>
              <a:cxnLst/>
              <a:rect r="r" b="b" t="t" l="l"/>
              <a:pathLst>
                <a:path h="1293000" w="12937800">
                  <a:moveTo>
                    <a:pt x="0" y="0"/>
                  </a:moveTo>
                  <a:lnTo>
                    <a:pt x="12937800" y="0"/>
                  </a:lnTo>
                  <a:lnTo>
                    <a:pt x="12937800" y="1293000"/>
                  </a:lnTo>
                  <a:lnTo>
                    <a:pt x="0" y="1293000"/>
                  </a:lnTo>
                  <a:close/>
                </a:path>
              </a:pathLst>
            </a:custGeom>
            <a:solidFill>
              <a:srgbClr val="000000">
                <a:alpha val="0"/>
              </a:srgbClr>
            </a:solidFill>
          </p:spPr>
        </p:sp>
        <p:sp>
          <p:nvSpPr>
            <p:cNvPr name="TextBox 10" id="10"/>
            <p:cNvSpPr txBox="true"/>
            <p:nvPr/>
          </p:nvSpPr>
          <p:spPr>
            <a:xfrm>
              <a:off x="0" y="-57150"/>
              <a:ext cx="12937800" cy="1350150"/>
            </a:xfrm>
            <a:prstGeom prst="rect">
              <a:avLst/>
            </a:prstGeom>
          </p:spPr>
          <p:txBody>
            <a:bodyPr anchor="t" rtlCol="false" tIns="0" lIns="0" bIns="0" rIns="0"/>
            <a:lstStyle/>
            <a:p>
              <a:pPr algn="l">
                <a:lnSpc>
                  <a:spcPts val="3240"/>
                </a:lnSpc>
              </a:pPr>
              <a:r>
                <a:rPr lang="en-US" b="true" sz="2700">
                  <a:solidFill>
                    <a:srgbClr val="000000"/>
                  </a:solidFill>
                  <a:latin typeface="Arial Bold"/>
                  <a:ea typeface="Arial Bold"/>
                  <a:cs typeface="Arial Bold"/>
                  <a:sym typeface="Arial Bold"/>
                </a:rPr>
                <a:t>Past Experience :</a:t>
              </a:r>
              <a:r>
                <a:rPr lang="en-US" sz="2700">
                  <a:solidFill>
                    <a:srgbClr val="000000"/>
                  </a:solidFill>
                  <a:latin typeface="Arial"/>
                  <a:ea typeface="Arial"/>
                  <a:cs typeface="Arial"/>
                  <a:sym typeface="Arial"/>
                </a:rPr>
                <a:t> Experience in previous Trainings with   Angular, Spring Boot, and Generative AI.</a:t>
              </a:r>
            </a:p>
          </p:txBody>
        </p:sp>
      </p:grpSp>
      <p:grpSp>
        <p:nvGrpSpPr>
          <p:cNvPr name="Group 11" id="11"/>
          <p:cNvGrpSpPr/>
          <p:nvPr/>
        </p:nvGrpSpPr>
        <p:grpSpPr>
          <a:xfrm rot="0">
            <a:off x="560366" y="5171475"/>
            <a:ext cx="9703350" cy="553950"/>
            <a:chOff x="0" y="0"/>
            <a:chExt cx="12937800" cy="738600"/>
          </a:xfrm>
        </p:grpSpPr>
        <p:sp>
          <p:nvSpPr>
            <p:cNvPr name="Freeform 12" id="12"/>
            <p:cNvSpPr/>
            <p:nvPr/>
          </p:nvSpPr>
          <p:spPr>
            <a:xfrm flipH="false" flipV="false" rot="0">
              <a:off x="0" y="0"/>
              <a:ext cx="12937800" cy="738600"/>
            </a:xfrm>
            <a:custGeom>
              <a:avLst/>
              <a:gdLst/>
              <a:ahLst/>
              <a:cxnLst/>
              <a:rect r="r" b="b" t="t" l="l"/>
              <a:pathLst>
                <a:path h="738600" w="12937800">
                  <a:moveTo>
                    <a:pt x="0" y="0"/>
                  </a:moveTo>
                  <a:lnTo>
                    <a:pt x="12937800" y="0"/>
                  </a:lnTo>
                  <a:lnTo>
                    <a:pt x="12937800" y="738600"/>
                  </a:lnTo>
                  <a:lnTo>
                    <a:pt x="0" y="738600"/>
                  </a:lnTo>
                  <a:close/>
                </a:path>
              </a:pathLst>
            </a:custGeom>
            <a:solidFill>
              <a:srgbClr val="000000">
                <a:alpha val="0"/>
              </a:srgbClr>
            </a:solidFill>
          </p:spPr>
        </p:sp>
        <p:sp>
          <p:nvSpPr>
            <p:cNvPr name="TextBox 13" id="13"/>
            <p:cNvSpPr txBox="true"/>
            <p:nvPr/>
          </p:nvSpPr>
          <p:spPr>
            <a:xfrm>
              <a:off x="0" y="-57150"/>
              <a:ext cx="12937800" cy="795750"/>
            </a:xfrm>
            <a:prstGeom prst="rect">
              <a:avLst/>
            </a:prstGeom>
          </p:spPr>
          <p:txBody>
            <a:bodyPr anchor="t" rtlCol="false" tIns="0" lIns="0" bIns="0" rIns="0"/>
            <a:lstStyle/>
            <a:p>
              <a:pPr algn="l">
                <a:lnSpc>
                  <a:spcPts val="3240"/>
                </a:lnSpc>
              </a:pPr>
              <a:r>
                <a:rPr lang="en-US" b="true" sz="2700">
                  <a:solidFill>
                    <a:srgbClr val="000000"/>
                  </a:solidFill>
                  <a:latin typeface="Arial Bold"/>
                  <a:ea typeface="Arial Bold"/>
                  <a:cs typeface="Arial Bold"/>
                  <a:sym typeface="Arial Bold"/>
                </a:rPr>
                <a:t>Qualification : </a:t>
              </a:r>
              <a:r>
                <a:rPr lang="en-US" sz="2700">
                  <a:solidFill>
                    <a:srgbClr val="000000"/>
                  </a:solidFill>
                  <a:latin typeface="Arial"/>
                  <a:ea typeface="Arial"/>
                  <a:cs typeface="Arial"/>
                  <a:sym typeface="Arial"/>
                </a:rPr>
                <a:t>Bachelor of Technology in CSE</a:t>
              </a:r>
            </a:p>
          </p:txBody>
        </p:sp>
      </p:grpSp>
      <p:grpSp>
        <p:nvGrpSpPr>
          <p:cNvPr name="Group 14" id="14"/>
          <p:cNvGrpSpPr/>
          <p:nvPr/>
        </p:nvGrpSpPr>
        <p:grpSpPr>
          <a:xfrm rot="0">
            <a:off x="560366" y="6220725"/>
            <a:ext cx="9110700" cy="2546604"/>
            <a:chOff x="0" y="0"/>
            <a:chExt cx="12147600" cy="3395472"/>
          </a:xfrm>
        </p:grpSpPr>
        <p:sp>
          <p:nvSpPr>
            <p:cNvPr name="Freeform 15" id="15"/>
            <p:cNvSpPr/>
            <p:nvPr/>
          </p:nvSpPr>
          <p:spPr>
            <a:xfrm flipH="false" flipV="false" rot="0">
              <a:off x="0" y="0"/>
              <a:ext cx="12147600" cy="3395472"/>
            </a:xfrm>
            <a:custGeom>
              <a:avLst/>
              <a:gdLst/>
              <a:ahLst/>
              <a:cxnLst/>
              <a:rect r="r" b="b" t="t" l="l"/>
              <a:pathLst>
                <a:path h="3395472" w="12147600">
                  <a:moveTo>
                    <a:pt x="0" y="0"/>
                  </a:moveTo>
                  <a:lnTo>
                    <a:pt x="12147600" y="0"/>
                  </a:lnTo>
                  <a:lnTo>
                    <a:pt x="12147600" y="3395472"/>
                  </a:lnTo>
                  <a:lnTo>
                    <a:pt x="0" y="3395472"/>
                  </a:lnTo>
                  <a:close/>
                </a:path>
              </a:pathLst>
            </a:custGeom>
            <a:solidFill>
              <a:srgbClr val="000000">
                <a:alpha val="0"/>
              </a:srgbClr>
            </a:solidFill>
          </p:spPr>
        </p:sp>
        <p:sp>
          <p:nvSpPr>
            <p:cNvPr name="TextBox 16" id="16"/>
            <p:cNvSpPr txBox="true"/>
            <p:nvPr/>
          </p:nvSpPr>
          <p:spPr>
            <a:xfrm>
              <a:off x="0" y="-57150"/>
              <a:ext cx="12147600" cy="3452622"/>
            </a:xfrm>
            <a:prstGeom prst="rect">
              <a:avLst/>
            </a:prstGeom>
          </p:spPr>
          <p:txBody>
            <a:bodyPr anchor="t" rtlCol="false" tIns="0" lIns="0" bIns="0" rIns="0"/>
            <a:lstStyle/>
            <a:p>
              <a:pPr algn="l">
                <a:lnSpc>
                  <a:spcPts val="3240"/>
                </a:lnSpc>
              </a:pPr>
              <a:r>
                <a:rPr lang="en-US" b="true" sz="2700">
                  <a:solidFill>
                    <a:srgbClr val="000000"/>
                  </a:solidFill>
                  <a:latin typeface="Arial Bold"/>
                  <a:ea typeface="Arial Bold"/>
                  <a:cs typeface="Arial Bold"/>
                  <a:sym typeface="Arial Bold"/>
                </a:rPr>
                <a:t>Career Summary : </a:t>
              </a:r>
              <a:r>
                <a:rPr lang="en-US" sz="2700">
                  <a:solidFill>
                    <a:srgbClr val="000000"/>
                  </a:solidFill>
                  <a:latin typeface="Arial"/>
                  <a:ea typeface="Arial"/>
                  <a:cs typeface="Arial"/>
                  <a:sym typeface="Arial"/>
                </a:rPr>
                <a:t>A passionate and hardworking Quality Engineering enthusiast with hands-on experience in manual and automation testing of web and API applications. Skilled in using tools like Selenium, TestNG, Postman, and Newman. Able to write and execute test cases, find bugs, and ensure software works well.</a:t>
              </a:r>
            </a:p>
          </p:txBody>
        </p:sp>
      </p:grpSp>
      <p:sp>
        <p:nvSpPr>
          <p:cNvPr name="Freeform 17" id="17"/>
          <p:cNvSpPr/>
          <p:nvPr/>
        </p:nvSpPr>
        <p:spPr>
          <a:xfrm flipH="false" flipV="false" rot="0">
            <a:off x="14361810" y="9630548"/>
            <a:ext cx="3365829" cy="562934"/>
          </a:xfrm>
          <a:custGeom>
            <a:avLst/>
            <a:gdLst/>
            <a:ahLst/>
            <a:cxnLst/>
            <a:rect r="r" b="b" t="t" l="l"/>
            <a:pathLst>
              <a:path h="562934" w="3365829">
                <a:moveTo>
                  <a:pt x="0" y="0"/>
                </a:moveTo>
                <a:lnTo>
                  <a:pt x="3365829" y="0"/>
                </a:lnTo>
                <a:lnTo>
                  <a:pt x="3365829" y="562933"/>
                </a:lnTo>
                <a:lnTo>
                  <a:pt x="0" y="562933"/>
                </a:lnTo>
                <a:lnTo>
                  <a:pt x="0" y="0"/>
                </a:lnTo>
                <a:close/>
              </a:path>
            </a:pathLst>
          </a:custGeom>
          <a:blipFill>
            <a:blip r:embed="rId3"/>
            <a:stretch>
              <a:fillRect l="0" t="0" r="0" b="-1674"/>
            </a:stretch>
          </a:blipFill>
        </p:spPr>
      </p:sp>
      <p:grpSp>
        <p:nvGrpSpPr>
          <p:cNvPr name="Group 18" id="18"/>
          <p:cNvGrpSpPr/>
          <p:nvPr/>
        </p:nvGrpSpPr>
        <p:grpSpPr>
          <a:xfrm rot="0">
            <a:off x="14426514" y="9682356"/>
            <a:ext cx="2946977" cy="461666"/>
            <a:chOff x="0" y="0"/>
            <a:chExt cx="3929303" cy="615555"/>
          </a:xfrm>
        </p:grpSpPr>
        <p:sp>
          <p:nvSpPr>
            <p:cNvPr name="Freeform 19" id="19"/>
            <p:cNvSpPr/>
            <p:nvPr/>
          </p:nvSpPr>
          <p:spPr>
            <a:xfrm flipH="false" flipV="false" rot="0">
              <a:off x="0" y="0"/>
              <a:ext cx="3929303" cy="615555"/>
            </a:xfrm>
            <a:custGeom>
              <a:avLst/>
              <a:gdLst/>
              <a:ahLst/>
              <a:cxnLst/>
              <a:rect r="r" b="b" t="t" l="l"/>
              <a:pathLst>
                <a:path h="615555" w="3929303">
                  <a:moveTo>
                    <a:pt x="0" y="0"/>
                  </a:moveTo>
                  <a:lnTo>
                    <a:pt x="3929303" y="0"/>
                  </a:lnTo>
                  <a:lnTo>
                    <a:pt x="3929303" y="615555"/>
                  </a:lnTo>
                  <a:lnTo>
                    <a:pt x="0" y="615555"/>
                  </a:lnTo>
                  <a:close/>
                </a:path>
              </a:pathLst>
            </a:custGeom>
            <a:solidFill>
              <a:srgbClr val="000000">
                <a:alpha val="0"/>
              </a:srgbClr>
            </a:solidFill>
          </p:spPr>
        </p:sp>
        <p:sp>
          <p:nvSpPr>
            <p:cNvPr name="TextBox 20" id="20"/>
            <p:cNvSpPr txBox="true"/>
            <p:nvPr/>
          </p:nvSpPr>
          <p:spPr>
            <a:xfrm>
              <a:off x="0" y="-9525"/>
              <a:ext cx="3929303" cy="625080"/>
            </a:xfrm>
            <a:prstGeom prst="rect">
              <a:avLst/>
            </a:prstGeom>
          </p:spPr>
          <p:txBody>
            <a:bodyPr anchor="t" rtlCol="false" tIns="0" lIns="0" bIns="0" rIns="0"/>
            <a:lstStyle/>
            <a:p>
              <a:pPr algn="l">
                <a:lnSpc>
                  <a:spcPts val="2520"/>
                </a:lnSpc>
              </a:pPr>
              <a:r>
                <a:rPr lang="en-US" sz="2100">
                  <a:solidFill>
                    <a:srgbClr val="FFFFFF"/>
                  </a:solidFill>
                  <a:latin typeface="Helvetica World"/>
                  <a:ea typeface="Helvetica World"/>
                  <a:cs typeface="Helvetica World"/>
                  <a:sym typeface="Helvetica World"/>
                </a:rPr>
                <a:t>www.collaberadigital.com</a:t>
              </a:r>
            </a:p>
          </p:txBody>
        </p:sp>
      </p:grpSp>
      <p:sp>
        <p:nvSpPr>
          <p:cNvPr name="Freeform 21" id="21" descr="A shadow of a person holding a piece of paper  Description automatically generated with medium confidence"/>
          <p:cNvSpPr/>
          <p:nvPr/>
        </p:nvSpPr>
        <p:spPr>
          <a:xfrm flipH="false" flipV="false" rot="0">
            <a:off x="11335144" y="0"/>
            <a:ext cx="6952856" cy="10287000"/>
          </a:xfrm>
          <a:custGeom>
            <a:avLst/>
            <a:gdLst/>
            <a:ahLst/>
            <a:cxnLst/>
            <a:rect r="r" b="b" t="t" l="l"/>
            <a:pathLst>
              <a:path h="10287000" w="6952856">
                <a:moveTo>
                  <a:pt x="0" y="0"/>
                </a:moveTo>
                <a:lnTo>
                  <a:pt x="6952856" y="0"/>
                </a:lnTo>
                <a:lnTo>
                  <a:pt x="6952856" y="10287000"/>
                </a:lnTo>
                <a:lnTo>
                  <a:pt x="0" y="10287000"/>
                </a:lnTo>
                <a:lnTo>
                  <a:pt x="0" y="0"/>
                </a:lnTo>
                <a:close/>
              </a:path>
            </a:pathLst>
          </a:custGeom>
          <a:blipFill>
            <a:blip r:embed="rId4"/>
            <a:stretch>
              <a:fillRect l="-41252" t="0" r="-39252" b="-100"/>
            </a:stretch>
          </a:blipFill>
        </p:spPr>
      </p:sp>
      <p:sp>
        <p:nvSpPr>
          <p:cNvPr name="Freeform 22" id="22"/>
          <p:cNvSpPr/>
          <p:nvPr/>
        </p:nvSpPr>
        <p:spPr>
          <a:xfrm flipH="false" flipV="false" rot="0">
            <a:off x="14685934"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5"/>
            <a:stretch>
              <a:fillRect l="0" t="0" r="0" b="-289"/>
            </a:stretch>
          </a:blipFill>
        </p:spPr>
      </p:sp>
      <p:grpSp>
        <p:nvGrpSpPr>
          <p:cNvPr name="Group 23" id="23"/>
          <p:cNvGrpSpPr/>
          <p:nvPr/>
        </p:nvGrpSpPr>
        <p:grpSpPr>
          <a:xfrm rot="0">
            <a:off x="7101381" y="-1405852"/>
            <a:ext cx="789400" cy="789400"/>
            <a:chOff x="0" y="0"/>
            <a:chExt cx="1052534" cy="1052534"/>
          </a:xfrm>
        </p:grpSpPr>
        <p:sp>
          <p:nvSpPr>
            <p:cNvPr name="Freeform 24" id="24"/>
            <p:cNvSpPr/>
            <p:nvPr/>
          </p:nvSpPr>
          <p:spPr>
            <a:xfrm flipH="false" flipV="false" rot="0">
              <a:off x="12700" y="12700"/>
              <a:ext cx="1027176" cy="1027176"/>
            </a:xfrm>
            <a:custGeom>
              <a:avLst/>
              <a:gdLst/>
              <a:ahLst/>
              <a:cxnLst/>
              <a:rect r="r" b="b" t="t" l="l"/>
              <a:pathLst>
                <a:path h="1027176" w="1027176">
                  <a:moveTo>
                    <a:pt x="0" y="0"/>
                  </a:moveTo>
                  <a:lnTo>
                    <a:pt x="1027176" y="0"/>
                  </a:lnTo>
                  <a:lnTo>
                    <a:pt x="1027176" y="1027176"/>
                  </a:lnTo>
                  <a:lnTo>
                    <a:pt x="0" y="1027176"/>
                  </a:lnTo>
                  <a:close/>
                </a:path>
              </a:pathLst>
            </a:custGeom>
            <a:solidFill>
              <a:srgbClr val="71758A"/>
            </a:solidFill>
          </p:spPr>
        </p:sp>
        <p:sp>
          <p:nvSpPr>
            <p:cNvPr name="Freeform 25" id="25"/>
            <p:cNvSpPr/>
            <p:nvPr/>
          </p:nvSpPr>
          <p:spPr>
            <a:xfrm flipH="false" flipV="false" rot="0">
              <a:off x="0" y="0"/>
              <a:ext cx="1052576" cy="1052576"/>
            </a:xfrm>
            <a:custGeom>
              <a:avLst/>
              <a:gdLst/>
              <a:ahLst/>
              <a:cxnLst/>
              <a:rect r="r" b="b" t="t" l="l"/>
              <a:pathLst>
                <a:path h="1052576" w="1052576">
                  <a:moveTo>
                    <a:pt x="12700" y="0"/>
                  </a:moveTo>
                  <a:lnTo>
                    <a:pt x="1039876" y="0"/>
                  </a:lnTo>
                  <a:cubicBezTo>
                    <a:pt x="1046861" y="0"/>
                    <a:pt x="1052576" y="5715"/>
                    <a:pt x="1052576" y="12700"/>
                  </a:cubicBezTo>
                  <a:lnTo>
                    <a:pt x="1052576" y="1039876"/>
                  </a:lnTo>
                  <a:cubicBezTo>
                    <a:pt x="1052576" y="1046861"/>
                    <a:pt x="1046861" y="1052576"/>
                    <a:pt x="1039876" y="1052576"/>
                  </a:cubicBezTo>
                  <a:lnTo>
                    <a:pt x="12700" y="1052576"/>
                  </a:lnTo>
                  <a:cubicBezTo>
                    <a:pt x="5715" y="1052576"/>
                    <a:pt x="0" y="1046861"/>
                    <a:pt x="0" y="1039876"/>
                  </a:cubicBezTo>
                  <a:lnTo>
                    <a:pt x="0" y="12700"/>
                  </a:lnTo>
                  <a:cubicBezTo>
                    <a:pt x="0" y="5715"/>
                    <a:pt x="5715" y="0"/>
                    <a:pt x="12700" y="0"/>
                  </a:cubicBezTo>
                  <a:moveTo>
                    <a:pt x="12700" y="25400"/>
                  </a:moveTo>
                  <a:lnTo>
                    <a:pt x="12700" y="12700"/>
                  </a:lnTo>
                  <a:lnTo>
                    <a:pt x="25400" y="12700"/>
                  </a:lnTo>
                  <a:lnTo>
                    <a:pt x="25400" y="1039876"/>
                  </a:lnTo>
                  <a:lnTo>
                    <a:pt x="12700" y="1039876"/>
                  </a:lnTo>
                  <a:lnTo>
                    <a:pt x="12700" y="1027176"/>
                  </a:lnTo>
                  <a:lnTo>
                    <a:pt x="1039876" y="1027176"/>
                  </a:lnTo>
                  <a:lnTo>
                    <a:pt x="1039876" y="1039876"/>
                  </a:lnTo>
                  <a:lnTo>
                    <a:pt x="1027176" y="1039876"/>
                  </a:lnTo>
                  <a:lnTo>
                    <a:pt x="1027176" y="12700"/>
                  </a:lnTo>
                  <a:lnTo>
                    <a:pt x="1039876" y="12700"/>
                  </a:lnTo>
                  <a:lnTo>
                    <a:pt x="1039876" y="25400"/>
                  </a:lnTo>
                  <a:lnTo>
                    <a:pt x="12700" y="25400"/>
                  </a:lnTo>
                  <a:close/>
                </a:path>
              </a:pathLst>
            </a:custGeom>
            <a:solidFill>
              <a:srgbClr val="1C3052"/>
            </a:solidFill>
          </p:spPr>
        </p:sp>
      </p:grpSp>
      <p:sp>
        <p:nvSpPr>
          <p:cNvPr name="AutoShape 26" id="26"/>
          <p:cNvSpPr/>
          <p:nvPr/>
        </p:nvSpPr>
        <p:spPr>
          <a:xfrm rot="5185">
            <a:off x="478626" y="2028825"/>
            <a:ext cx="9472623" cy="0"/>
          </a:xfrm>
          <a:prstGeom prst="line">
            <a:avLst/>
          </a:prstGeom>
          <a:ln cap="rnd" w="9525">
            <a:solidFill>
              <a:srgbClr val="000000"/>
            </a:solidFill>
            <a:prstDash val="solid"/>
            <a:headEnd type="none" len="sm" w="sm"/>
            <a:tailEnd type="none" len="sm" w="sm"/>
          </a:ln>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0"/>
                </a:moveTo>
                <a:lnTo>
                  <a:pt x="10287000" y="0"/>
                </a:lnTo>
                <a:lnTo>
                  <a:pt x="10287000" y="18288000"/>
                </a:lnTo>
                <a:lnTo>
                  <a:pt x="0" y="18288000"/>
                </a:lnTo>
                <a:lnTo>
                  <a:pt x="0" y="0"/>
                </a:lnTo>
                <a:close/>
              </a:path>
            </a:pathLst>
          </a:custGeom>
          <a:blipFill>
            <a:blip r:embed="rId3"/>
            <a:stretch>
              <a:fillRect l="0" t="0" r="0" b="-128"/>
            </a:stretch>
          </a:blipFill>
        </p:spPr>
      </p:sp>
      <p:grpSp>
        <p:nvGrpSpPr>
          <p:cNvPr name="Group 3" id="3"/>
          <p:cNvGrpSpPr/>
          <p:nvPr/>
        </p:nvGrpSpPr>
        <p:grpSpPr>
          <a:xfrm rot="0">
            <a:off x="1" y="3042926"/>
            <a:ext cx="8258175" cy="4201150"/>
            <a:chOff x="0" y="0"/>
            <a:chExt cx="11010900" cy="5601534"/>
          </a:xfrm>
        </p:grpSpPr>
        <p:sp>
          <p:nvSpPr>
            <p:cNvPr name="Freeform 4" id="4"/>
            <p:cNvSpPr/>
            <p:nvPr/>
          </p:nvSpPr>
          <p:spPr>
            <a:xfrm flipH="false" flipV="false" rot="0">
              <a:off x="0" y="0"/>
              <a:ext cx="11010900" cy="5601534"/>
            </a:xfrm>
            <a:custGeom>
              <a:avLst/>
              <a:gdLst/>
              <a:ahLst/>
              <a:cxnLst/>
              <a:rect r="r" b="b" t="t" l="l"/>
              <a:pathLst>
                <a:path h="5601534" w="11010900">
                  <a:moveTo>
                    <a:pt x="0" y="0"/>
                  </a:moveTo>
                  <a:lnTo>
                    <a:pt x="11010900" y="0"/>
                  </a:lnTo>
                  <a:lnTo>
                    <a:pt x="11010900" y="5601534"/>
                  </a:lnTo>
                  <a:lnTo>
                    <a:pt x="0" y="5601534"/>
                  </a:lnTo>
                  <a:close/>
                </a:path>
              </a:pathLst>
            </a:custGeom>
            <a:solidFill>
              <a:srgbClr val="000000">
                <a:alpha val="0"/>
              </a:srgbClr>
            </a:solidFill>
          </p:spPr>
        </p:sp>
        <p:sp>
          <p:nvSpPr>
            <p:cNvPr name="TextBox 5" id="5"/>
            <p:cNvSpPr txBox="true"/>
            <p:nvPr/>
          </p:nvSpPr>
          <p:spPr>
            <a:xfrm>
              <a:off x="0" y="-257175"/>
              <a:ext cx="11010900" cy="5858709"/>
            </a:xfrm>
            <a:prstGeom prst="rect">
              <a:avLst/>
            </a:prstGeom>
          </p:spPr>
          <p:txBody>
            <a:bodyPr anchor="t" rtlCol="false" tIns="0" lIns="0" bIns="0" rIns="0"/>
            <a:lstStyle/>
            <a:p>
              <a:pPr algn="ctr">
                <a:lnSpc>
                  <a:spcPts val="15840"/>
                </a:lnSpc>
              </a:pPr>
              <a:r>
                <a:rPr lang="en-US" b="true" sz="13200">
                  <a:solidFill>
                    <a:srgbClr val="FFFFFF"/>
                  </a:solidFill>
                  <a:latin typeface="Arial Bold"/>
                  <a:ea typeface="Arial Bold"/>
                  <a:cs typeface="Arial Bold"/>
                  <a:sym typeface="Arial Bold"/>
                </a:rPr>
                <a:t>Thank You</a:t>
              </a:r>
            </a:p>
          </p:txBody>
        </p:sp>
      </p:grpSp>
      <p:sp>
        <p:nvSpPr>
          <p:cNvPr name="Freeform 6" id="6"/>
          <p:cNvSpPr/>
          <p:nvPr/>
        </p:nvSpPr>
        <p:spPr>
          <a:xfrm flipH="false" flipV="false" rot="0">
            <a:off x="14685934"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4"/>
            <a:stretch>
              <a:fillRect l="0" t="0" r="0" b="-289"/>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5775" y="1353339"/>
            <a:ext cx="8509730" cy="553998"/>
            <a:chOff x="0" y="0"/>
            <a:chExt cx="11346306" cy="738664"/>
          </a:xfrm>
        </p:grpSpPr>
        <p:sp>
          <p:nvSpPr>
            <p:cNvPr name="Freeform 3" id="3"/>
            <p:cNvSpPr/>
            <p:nvPr/>
          </p:nvSpPr>
          <p:spPr>
            <a:xfrm flipH="false" flipV="false" rot="0">
              <a:off x="0" y="0"/>
              <a:ext cx="11346306" cy="738664"/>
            </a:xfrm>
            <a:custGeom>
              <a:avLst/>
              <a:gdLst/>
              <a:ahLst/>
              <a:cxnLst/>
              <a:rect r="r" b="b" t="t" l="l"/>
              <a:pathLst>
                <a:path h="738664" w="11346306">
                  <a:moveTo>
                    <a:pt x="0" y="0"/>
                  </a:moveTo>
                  <a:lnTo>
                    <a:pt x="11346306" y="0"/>
                  </a:lnTo>
                  <a:lnTo>
                    <a:pt x="11346306" y="738664"/>
                  </a:lnTo>
                  <a:lnTo>
                    <a:pt x="0" y="738664"/>
                  </a:lnTo>
                  <a:close/>
                </a:path>
              </a:pathLst>
            </a:custGeom>
            <a:solidFill>
              <a:srgbClr val="000000">
                <a:alpha val="0"/>
              </a:srgbClr>
            </a:solidFill>
          </p:spPr>
        </p:sp>
        <p:sp>
          <p:nvSpPr>
            <p:cNvPr name="TextBox 4" id="4"/>
            <p:cNvSpPr txBox="true"/>
            <p:nvPr/>
          </p:nvSpPr>
          <p:spPr>
            <a:xfrm>
              <a:off x="0" y="-57150"/>
              <a:ext cx="11346306" cy="795814"/>
            </a:xfrm>
            <a:prstGeom prst="rect">
              <a:avLst/>
            </a:prstGeom>
          </p:spPr>
          <p:txBody>
            <a:bodyPr anchor="t" rtlCol="false" tIns="0" lIns="0" bIns="0" rIns="0"/>
            <a:lstStyle/>
            <a:p>
              <a:pPr algn="l">
                <a:lnSpc>
                  <a:spcPts val="3240"/>
                </a:lnSpc>
              </a:pPr>
              <a:r>
                <a:rPr lang="en-US" b="true" sz="2700">
                  <a:solidFill>
                    <a:srgbClr val="000000"/>
                  </a:solidFill>
                  <a:latin typeface="Arial Bold"/>
                  <a:ea typeface="Arial Bold"/>
                  <a:cs typeface="Arial Bold"/>
                  <a:sym typeface="Arial Bold"/>
                </a:rPr>
                <a:t>Problem Statement of the Capstone Project</a:t>
              </a:r>
            </a:p>
          </p:txBody>
        </p:sp>
      </p:grpSp>
      <p:sp>
        <p:nvSpPr>
          <p:cNvPr name="Freeform 5" id="5"/>
          <p:cNvSpPr/>
          <p:nvPr/>
        </p:nvSpPr>
        <p:spPr>
          <a:xfrm flipH="false" flipV="false" rot="0">
            <a:off x="15520"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3"/>
            <a:stretch>
              <a:fillRect l="0" t="0" r="0" b="-289"/>
            </a:stretch>
          </a:blipFill>
        </p:spPr>
      </p:sp>
      <p:sp>
        <p:nvSpPr>
          <p:cNvPr name="Freeform 6" id="6" descr="A picture containing outdoor, jumping, air  Description automatically generated"/>
          <p:cNvSpPr/>
          <p:nvPr/>
        </p:nvSpPr>
        <p:spPr>
          <a:xfrm flipH="false" flipV="false" rot="0">
            <a:off x="11558458" y="1"/>
            <a:ext cx="6729542" cy="10287000"/>
          </a:xfrm>
          <a:custGeom>
            <a:avLst/>
            <a:gdLst/>
            <a:ahLst/>
            <a:cxnLst/>
            <a:rect r="r" b="b" t="t" l="l"/>
            <a:pathLst>
              <a:path h="10287000" w="6729542">
                <a:moveTo>
                  <a:pt x="0" y="0"/>
                </a:moveTo>
                <a:lnTo>
                  <a:pt x="6729542" y="0"/>
                </a:lnTo>
                <a:lnTo>
                  <a:pt x="6729542" y="10287001"/>
                </a:lnTo>
                <a:lnTo>
                  <a:pt x="0" y="10287001"/>
                </a:lnTo>
                <a:lnTo>
                  <a:pt x="0" y="0"/>
                </a:lnTo>
                <a:close/>
              </a:path>
            </a:pathLst>
          </a:custGeom>
          <a:blipFill>
            <a:blip r:embed="rId4"/>
            <a:stretch>
              <a:fillRect l="-231" t="0" r="-22017" b="0"/>
            </a:stretch>
          </a:blipFill>
        </p:spPr>
      </p:sp>
      <p:sp>
        <p:nvSpPr>
          <p:cNvPr name="AutoShape 7" id="7"/>
          <p:cNvSpPr/>
          <p:nvPr/>
        </p:nvSpPr>
        <p:spPr>
          <a:xfrm rot="5185">
            <a:off x="478626" y="2028825"/>
            <a:ext cx="9472623" cy="0"/>
          </a:xfrm>
          <a:prstGeom prst="line">
            <a:avLst/>
          </a:prstGeom>
          <a:ln cap="rnd" w="9525">
            <a:solidFill>
              <a:srgbClr val="000000"/>
            </a:solidFill>
            <a:prstDash val="solid"/>
            <a:headEnd type="none" len="sm" w="sm"/>
            <a:tailEnd type="none" len="sm" w="sm"/>
          </a:ln>
        </p:spPr>
      </p:sp>
      <p:grpSp>
        <p:nvGrpSpPr>
          <p:cNvPr name="Group 8" id="8"/>
          <p:cNvGrpSpPr/>
          <p:nvPr/>
        </p:nvGrpSpPr>
        <p:grpSpPr>
          <a:xfrm rot="0">
            <a:off x="478631" y="2712244"/>
            <a:ext cx="10610347" cy="8918770"/>
            <a:chOff x="0" y="0"/>
            <a:chExt cx="12611400" cy="10600800"/>
          </a:xfrm>
        </p:grpSpPr>
        <p:sp>
          <p:nvSpPr>
            <p:cNvPr name="Freeform 9" id="9"/>
            <p:cNvSpPr/>
            <p:nvPr/>
          </p:nvSpPr>
          <p:spPr>
            <a:xfrm flipH="false" flipV="false" rot="0">
              <a:off x="0" y="0"/>
              <a:ext cx="12611400" cy="10600800"/>
            </a:xfrm>
            <a:custGeom>
              <a:avLst/>
              <a:gdLst/>
              <a:ahLst/>
              <a:cxnLst/>
              <a:rect r="r" b="b" t="t" l="l"/>
              <a:pathLst>
                <a:path h="10600800" w="12611400">
                  <a:moveTo>
                    <a:pt x="0" y="0"/>
                  </a:moveTo>
                  <a:lnTo>
                    <a:pt x="12611400" y="0"/>
                  </a:lnTo>
                  <a:lnTo>
                    <a:pt x="12611400" y="10600800"/>
                  </a:lnTo>
                  <a:lnTo>
                    <a:pt x="0" y="10600800"/>
                  </a:lnTo>
                  <a:close/>
                </a:path>
              </a:pathLst>
            </a:custGeom>
            <a:solidFill>
              <a:srgbClr val="000000">
                <a:alpha val="0"/>
              </a:srgbClr>
            </a:solidFill>
          </p:spPr>
        </p:sp>
        <p:sp>
          <p:nvSpPr>
            <p:cNvPr name="TextBox 10" id="10"/>
            <p:cNvSpPr txBox="true"/>
            <p:nvPr/>
          </p:nvSpPr>
          <p:spPr>
            <a:xfrm>
              <a:off x="0" y="-47625"/>
              <a:ext cx="12611400" cy="10648425"/>
            </a:xfrm>
            <a:prstGeom prst="rect">
              <a:avLst/>
            </a:prstGeom>
          </p:spPr>
          <p:txBody>
            <a:bodyPr anchor="t" rtlCol="false" tIns="0" lIns="0" bIns="0" rIns="0"/>
            <a:lstStyle/>
            <a:p>
              <a:pPr algn="l" marL="607219" indent="-303609" lvl="1">
                <a:lnSpc>
                  <a:spcPts val="2700"/>
                </a:lnSpc>
                <a:buFont typeface="Arial"/>
                <a:buChar char="•"/>
              </a:pPr>
              <a:r>
                <a:rPr lang="en-US" sz="2250">
                  <a:solidFill>
                    <a:srgbClr val="000000"/>
                  </a:solidFill>
                  <a:latin typeface="Arial"/>
                  <a:ea typeface="Arial"/>
                  <a:cs typeface="Arial"/>
                  <a:sym typeface="Arial"/>
                </a:rPr>
                <a:t>Demonstrate end-to-end Quality Engineering skills with automated testing for web and APIs.</a:t>
              </a:r>
            </a:p>
            <a:p>
              <a:pPr algn="l" marL="607219" indent="-303609" lvl="1">
                <a:lnSpc>
                  <a:spcPts val="2700"/>
                </a:lnSpc>
              </a:pPr>
            </a:p>
            <a:p>
              <a:pPr algn="l" marL="607219" indent="-303609" lvl="1">
                <a:lnSpc>
                  <a:spcPts val="2700"/>
                </a:lnSpc>
                <a:buFont typeface="Arial"/>
                <a:buChar char="•"/>
              </a:pPr>
              <a:r>
                <a:rPr lang="en-US" sz="2250">
                  <a:solidFill>
                    <a:srgbClr val="000000"/>
                  </a:solidFill>
                  <a:latin typeface="Arial"/>
                  <a:ea typeface="Arial"/>
                  <a:cs typeface="Arial"/>
                  <a:sym typeface="Arial"/>
                </a:rPr>
                <a:t>Develop scalable Selenium WebDriver UI tests using Page Object Model, logging, and assertions.</a:t>
              </a:r>
            </a:p>
            <a:p>
              <a:pPr algn="l" marL="607219" indent="-303609" lvl="1">
                <a:lnSpc>
                  <a:spcPts val="2700"/>
                </a:lnSpc>
              </a:pPr>
            </a:p>
            <a:p>
              <a:pPr algn="l" marL="607219" indent="-303609" lvl="1">
                <a:lnSpc>
                  <a:spcPts val="2700"/>
                </a:lnSpc>
                <a:buFont typeface="Arial"/>
                <a:buChar char="•"/>
              </a:pPr>
              <a:r>
                <a:rPr lang="en-US" sz="2250">
                  <a:solidFill>
                    <a:srgbClr val="000000"/>
                  </a:solidFill>
                  <a:latin typeface="Arial"/>
                  <a:ea typeface="Arial"/>
                  <a:cs typeface="Arial"/>
                  <a:sym typeface="Arial"/>
                </a:rPr>
                <a:t>Create Postman API automation collections and run via Newman locally</a:t>
              </a:r>
            </a:p>
            <a:p>
              <a:pPr algn="l" marL="607219" indent="-303609" lvl="1">
                <a:lnSpc>
                  <a:spcPts val="2700"/>
                </a:lnSpc>
              </a:pPr>
            </a:p>
            <a:p>
              <a:pPr algn="l" marL="607219" indent="-303609" lvl="1">
                <a:lnSpc>
                  <a:spcPts val="2700"/>
                </a:lnSpc>
                <a:buFont typeface="Arial"/>
                <a:buChar char="•"/>
              </a:pPr>
              <a:r>
                <a:rPr lang="en-US" sz="2250">
                  <a:solidFill>
                    <a:srgbClr val="000000"/>
                  </a:solidFill>
                  <a:latin typeface="Arial"/>
                  <a:ea typeface="Arial"/>
                  <a:cs typeface="Arial"/>
                  <a:sym typeface="Arial"/>
                </a:rPr>
                <a:t>Manage test execution, reporting, and tracking using Jira and Xray.</a:t>
              </a:r>
            </a:p>
            <a:p>
              <a:pPr algn="l" marL="607219" indent="-303609" lvl="1">
                <a:lnSpc>
                  <a:spcPts val="2700"/>
                </a:lnSpc>
              </a:pPr>
            </a:p>
            <a:p>
              <a:pPr algn="l" marL="607219" indent="-303609" lvl="1">
                <a:lnSpc>
                  <a:spcPts val="2700"/>
                </a:lnSpc>
                <a:buFont typeface="Arial"/>
                <a:buChar char="•"/>
              </a:pPr>
              <a:r>
                <a:rPr lang="en-US" sz="2250">
                  <a:solidFill>
                    <a:srgbClr val="000000"/>
                  </a:solidFill>
                  <a:latin typeface="Arial"/>
                  <a:ea typeface="Arial"/>
                  <a:cs typeface="Arial"/>
                  <a:sym typeface="Arial"/>
                </a:rPr>
                <a:t>Optionally implement performance testing (JMeter).</a:t>
              </a:r>
            </a:p>
            <a:p>
              <a:pPr algn="l" marL="607219" indent="-303609" lvl="1">
                <a:lnSpc>
                  <a:spcPts val="2700"/>
                </a:lnSpc>
              </a:pPr>
            </a:p>
            <a:p>
              <a:pPr algn="l" marL="607219" indent="-303609" lvl="1">
                <a:lnSpc>
                  <a:spcPts val="2700"/>
                </a:lnSpc>
                <a:buFont typeface="Arial"/>
                <a:buChar char="•"/>
              </a:pPr>
              <a:r>
                <a:rPr lang="en-US" sz="2250">
                  <a:solidFill>
                    <a:srgbClr val="000000"/>
                  </a:solidFill>
                  <a:latin typeface="Arial"/>
                  <a:ea typeface="Arial"/>
                  <a:cs typeface="Arial"/>
                  <a:sym typeface="Arial"/>
                </a:rPr>
                <a:t>Integrate tests and code into GitHub with branching strategies.</a:t>
              </a:r>
            </a:p>
            <a:p>
              <a:pPr algn="l">
                <a:lnSpc>
                  <a:spcPts val="2700"/>
                </a:lnSpc>
              </a:pPr>
            </a:p>
            <a:p>
              <a:pPr algn="l" marL="566738" indent="-283369" lvl="1">
                <a:lnSpc>
                  <a:spcPts val="2520"/>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5775" y="1353339"/>
            <a:ext cx="8509950" cy="553950"/>
            <a:chOff x="0" y="0"/>
            <a:chExt cx="11346600" cy="738600"/>
          </a:xfrm>
        </p:grpSpPr>
        <p:sp>
          <p:nvSpPr>
            <p:cNvPr name="Freeform 3" id="3"/>
            <p:cNvSpPr/>
            <p:nvPr/>
          </p:nvSpPr>
          <p:spPr>
            <a:xfrm flipH="false" flipV="false" rot="0">
              <a:off x="0" y="0"/>
              <a:ext cx="11346600" cy="738600"/>
            </a:xfrm>
            <a:custGeom>
              <a:avLst/>
              <a:gdLst/>
              <a:ahLst/>
              <a:cxnLst/>
              <a:rect r="r" b="b" t="t" l="l"/>
              <a:pathLst>
                <a:path h="738600" w="11346600">
                  <a:moveTo>
                    <a:pt x="0" y="0"/>
                  </a:moveTo>
                  <a:lnTo>
                    <a:pt x="11346600" y="0"/>
                  </a:lnTo>
                  <a:lnTo>
                    <a:pt x="11346600" y="738600"/>
                  </a:lnTo>
                  <a:lnTo>
                    <a:pt x="0" y="738600"/>
                  </a:lnTo>
                  <a:close/>
                </a:path>
              </a:pathLst>
            </a:custGeom>
            <a:solidFill>
              <a:srgbClr val="000000">
                <a:alpha val="0"/>
              </a:srgbClr>
            </a:solidFill>
          </p:spPr>
        </p:sp>
        <p:sp>
          <p:nvSpPr>
            <p:cNvPr name="TextBox 4" id="4"/>
            <p:cNvSpPr txBox="true"/>
            <p:nvPr/>
          </p:nvSpPr>
          <p:spPr>
            <a:xfrm>
              <a:off x="0" y="-57150"/>
              <a:ext cx="11346600" cy="795750"/>
            </a:xfrm>
            <a:prstGeom prst="rect">
              <a:avLst/>
            </a:prstGeom>
          </p:spPr>
          <p:txBody>
            <a:bodyPr anchor="t" rtlCol="false" tIns="0" lIns="0" bIns="0" rIns="0"/>
            <a:lstStyle/>
            <a:p>
              <a:pPr algn="l">
                <a:lnSpc>
                  <a:spcPts val="3240"/>
                </a:lnSpc>
              </a:pPr>
              <a:r>
                <a:rPr lang="en-US" b="true" sz="2700">
                  <a:solidFill>
                    <a:srgbClr val="000000"/>
                  </a:solidFill>
                  <a:latin typeface="Arial Bold"/>
                  <a:ea typeface="Arial Bold"/>
                  <a:cs typeface="Arial Bold"/>
                  <a:sym typeface="Arial Bold"/>
                </a:rPr>
                <a:t>Reference Links : </a:t>
              </a:r>
            </a:p>
          </p:txBody>
        </p:sp>
      </p:grpSp>
      <p:sp>
        <p:nvSpPr>
          <p:cNvPr name="Freeform 5" id="5"/>
          <p:cNvSpPr/>
          <p:nvPr/>
        </p:nvSpPr>
        <p:spPr>
          <a:xfrm flipH="false" flipV="false" rot="0">
            <a:off x="15520" y="0"/>
            <a:ext cx="3602062" cy="1353339"/>
          </a:xfrm>
          <a:custGeom>
            <a:avLst/>
            <a:gdLst/>
            <a:ahLst/>
            <a:cxnLst/>
            <a:rect r="r" b="b" t="t" l="l"/>
            <a:pathLst>
              <a:path h="1353339" w="3602062">
                <a:moveTo>
                  <a:pt x="0" y="0"/>
                </a:moveTo>
                <a:lnTo>
                  <a:pt x="3602063" y="0"/>
                </a:lnTo>
                <a:lnTo>
                  <a:pt x="3602063" y="1353339"/>
                </a:lnTo>
                <a:lnTo>
                  <a:pt x="0" y="1353339"/>
                </a:lnTo>
                <a:lnTo>
                  <a:pt x="0" y="0"/>
                </a:lnTo>
                <a:close/>
              </a:path>
            </a:pathLst>
          </a:custGeom>
          <a:blipFill>
            <a:blip r:embed="rId3"/>
            <a:stretch>
              <a:fillRect l="0" t="0" r="0" b="-289"/>
            </a:stretch>
          </a:blipFill>
        </p:spPr>
      </p:sp>
      <p:sp>
        <p:nvSpPr>
          <p:cNvPr name="Freeform 6" id="6" descr="A picture containing outdoor, jumping, air  Description automatically generated"/>
          <p:cNvSpPr/>
          <p:nvPr/>
        </p:nvSpPr>
        <p:spPr>
          <a:xfrm flipH="false" flipV="false" rot="0">
            <a:off x="11558458" y="1"/>
            <a:ext cx="6729542" cy="10287000"/>
          </a:xfrm>
          <a:custGeom>
            <a:avLst/>
            <a:gdLst/>
            <a:ahLst/>
            <a:cxnLst/>
            <a:rect r="r" b="b" t="t" l="l"/>
            <a:pathLst>
              <a:path h="10287000" w="6729542">
                <a:moveTo>
                  <a:pt x="0" y="0"/>
                </a:moveTo>
                <a:lnTo>
                  <a:pt x="6729542" y="0"/>
                </a:lnTo>
                <a:lnTo>
                  <a:pt x="6729542" y="10287001"/>
                </a:lnTo>
                <a:lnTo>
                  <a:pt x="0" y="10287001"/>
                </a:lnTo>
                <a:lnTo>
                  <a:pt x="0" y="0"/>
                </a:lnTo>
                <a:close/>
              </a:path>
            </a:pathLst>
          </a:custGeom>
          <a:blipFill>
            <a:blip r:embed="rId4"/>
            <a:stretch>
              <a:fillRect l="-229" t="0" r="-22018" b="0"/>
            </a:stretch>
          </a:blipFill>
        </p:spPr>
      </p:sp>
      <p:sp>
        <p:nvSpPr>
          <p:cNvPr name="AutoShape 7" id="7"/>
          <p:cNvSpPr/>
          <p:nvPr/>
        </p:nvSpPr>
        <p:spPr>
          <a:xfrm rot="5185">
            <a:off x="478626" y="2028825"/>
            <a:ext cx="9472848" cy="0"/>
          </a:xfrm>
          <a:prstGeom prst="line">
            <a:avLst/>
          </a:prstGeom>
          <a:ln cap="rnd" w="9525">
            <a:solidFill>
              <a:srgbClr val="000000"/>
            </a:solidFill>
            <a:prstDash val="solid"/>
            <a:headEnd type="none" len="sm" w="sm"/>
            <a:tailEnd type="none" len="sm" w="sm"/>
          </a:ln>
        </p:spPr>
      </p:sp>
      <p:grpSp>
        <p:nvGrpSpPr>
          <p:cNvPr name="Group 8" id="8"/>
          <p:cNvGrpSpPr/>
          <p:nvPr/>
        </p:nvGrpSpPr>
        <p:grpSpPr>
          <a:xfrm rot="0">
            <a:off x="485775" y="2150363"/>
            <a:ext cx="10573036" cy="8887407"/>
            <a:chOff x="0" y="0"/>
            <a:chExt cx="12611400" cy="10600800"/>
          </a:xfrm>
        </p:grpSpPr>
        <p:sp>
          <p:nvSpPr>
            <p:cNvPr name="Freeform 9" id="9"/>
            <p:cNvSpPr/>
            <p:nvPr/>
          </p:nvSpPr>
          <p:spPr>
            <a:xfrm flipH="false" flipV="false" rot="0">
              <a:off x="0" y="0"/>
              <a:ext cx="12611400" cy="10600800"/>
            </a:xfrm>
            <a:custGeom>
              <a:avLst/>
              <a:gdLst/>
              <a:ahLst/>
              <a:cxnLst/>
              <a:rect r="r" b="b" t="t" l="l"/>
              <a:pathLst>
                <a:path h="10600800" w="12611400">
                  <a:moveTo>
                    <a:pt x="0" y="0"/>
                  </a:moveTo>
                  <a:lnTo>
                    <a:pt x="12611400" y="0"/>
                  </a:lnTo>
                  <a:lnTo>
                    <a:pt x="12611400" y="10600800"/>
                  </a:lnTo>
                  <a:lnTo>
                    <a:pt x="0" y="10600800"/>
                  </a:lnTo>
                  <a:close/>
                </a:path>
              </a:pathLst>
            </a:custGeom>
            <a:solidFill>
              <a:srgbClr val="000000">
                <a:alpha val="0"/>
              </a:srgbClr>
            </a:solidFill>
          </p:spPr>
        </p:sp>
        <p:sp>
          <p:nvSpPr>
            <p:cNvPr name="TextBox 10" id="10"/>
            <p:cNvSpPr txBox="true"/>
            <p:nvPr/>
          </p:nvSpPr>
          <p:spPr>
            <a:xfrm>
              <a:off x="0" y="-38100"/>
              <a:ext cx="12611400" cy="10638900"/>
            </a:xfrm>
            <a:prstGeom prst="rect">
              <a:avLst/>
            </a:prstGeom>
          </p:spPr>
          <p:txBody>
            <a:bodyPr anchor="t" rtlCol="false" tIns="0" lIns="0" bIns="0" rIns="0"/>
            <a:lstStyle/>
            <a:p>
              <a:pPr algn="l">
                <a:lnSpc>
                  <a:spcPts val="2340"/>
                </a:lnSpc>
              </a:pPr>
              <a:r>
                <a:rPr lang="en-US" b="true" sz="1950">
                  <a:solidFill>
                    <a:srgbClr val="000000"/>
                  </a:solidFill>
                  <a:latin typeface="Arial Bold"/>
                  <a:ea typeface="Arial Bold"/>
                  <a:cs typeface="Arial Bold"/>
                  <a:sym typeface="Arial Bold"/>
                </a:rPr>
                <a:t>Links </a:t>
              </a:r>
            </a:p>
            <a:p>
              <a:pPr algn="l">
                <a:lnSpc>
                  <a:spcPts val="2340"/>
                </a:lnSpc>
              </a:pPr>
            </a:p>
            <a:p>
              <a:pPr algn="l">
                <a:lnSpc>
                  <a:spcPts val="2340"/>
                </a:lnSpc>
              </a:pPr>
              <a:r>
                <a:rPr lang="en-US" b="true" sz="1950">
                  <a:solidFill>
                    <a:srgbClr val="000000"/>
                  </a:solidFill>
                  <a:latin typeface="Arial Bold"/>
                  <a:ea typeface="Arial Bold"/>
                  <a:cs typeface="Arial Bold"/>
                  <a:sym typeface="Arial Bold"/>
                </a:rPr>
                <a:t>🔗 Web Application</a:t>
              </a:r>
            </a:p>
            <a:p>
              <a:pPr algn="l" marL="571976" indent="-285988" lvl="1">
                <a:lnSpc>
                  <a:spcPts val="2690"/>
                </a:lnSpc>
                <a:buFont typeface="Arial"/>
                <a:buChar char="•"/>
              </a:pPr>
              <a:r>
                <a:rPr lang="en-US" b="true" sz="1950" u="sng">
                  <a:solidFill>
                    <a:srgbClr val="0563C1"/>
                  </a:solidFill>
                  <a:latin typeface="Arial Bold"/>
                  <a:ea typeface="Arial Bold"/>
                  <a:cs typeface="Arial Bold"/>
                  <a:sym typeface="Arial Bold"/>
                  <a:hlinkClick r:id="rId5" tooltip="https://opensource-demo.orangehrmlive.com"/>
                </a:rPr>
                <a:t> https://opensource-demo.orangehrmlive.com/</a:t>
              </a:r>
            </a:p>
            <a:p>
              <a:pPr algn="l" marL="571976" indent="-285988" lvl="1">
                <a:lnSpc>
                  <a:spcPts val="2690"/>
                </a:lnSpc>
              </a:pPr>
              <a:r>
                <a:rPr lang="en-US" b="true" sz="1950">
                  <a:solidFill>
                    <a:srgbClr val="000000"/>
                  </a:solidFill>
                  <a:latin typeface="Arial Bold"/>
                  <a:ea typeface="Arial Bold"/>
                  <a:cs typeface="Arial Bold"/>
                  <a:sym typeface="Arial Bold"/>
                </a:rPr>
                <a:t>🔗 API Base URL</a:t>
              </a:r>
            </a:p>
            <a:p>
              <a:pPr algn="l" marL="571976" indent="-285988" lvl="1">
                <a:lnSpc>
                  <a:spcPts val="2690"/>
                </a:lnSpc>
                <a:buFont typeface="Arial"/>
                <a:buChar char="•"/>
              </a:pPr>
              <a:r>
                <a:rPr lang="en-US" b="true" sz="1950" u="sng">
                  <a:solidFill>
                    <a:srgbClr val="0563C1"/>
                  </a:solidFill>
                  <a:latin typeface="Arial Bold"/>
                  <a:ea typeface="Arial Bold"/>
                  <a:cs typeface="Arial Bold"/>
                  <a:sym typeface="Arial Bold"/>
                  <a:hlinkClick r:id="rId6" tooltip="https://fakestoreapi.com"/>
                </a:rPr>
                <a:t>https://fakestoreapi.com/</a:t>
              </a:r>
              <a:r>
                <a:rPr lang="en-US" sz="1950">
                  <a:solidFill>
                    <a:srgbClr val="000000"/>
                  </a:solidFill>
                  <a:latin typeface="Arial"/>
                  <a:ea typeface="Arial"/>
                  <a:cs typeface="Arial"/>
                  <a:sym typeface="Arial"/>
                </a:rPr>
                <a:t> </a:t>
              </a:r>
            </a:p>
            <a:p>
              <a:pPr algn="l" marL="571976" indent="-285988" lvl="1">
                <a:lnSpc>
                  <a:spcPts val="2690"/>
                </a:lnSpc>
              </a:pPr>
              <a:r>
                <a:rPr lang="en-US" b="true" sz="1950">
                  <a:solidFill>
                    <a:srgbClr val="000000"/>
                  </a:solidFill>
                  <a:latin typeface="Arial Bold"/>
                  <a:ea typeface="Arial Bold"/>
                  <a:cs typeface="Arial Bold"/>
                  <a:sym typeface="Arial Bold"/>
                </a:rPr>
                <a:t>🔗 GitHub Repository</a:t>
              </a:r>
            </a:p>
            <a:p>
              <a:pPr algn="l" marL="589598" indent="-294799" lvl="1">
                <a:lnSpc>
                  <a:spcPts val="2520"/>
                </a:lnSpc>
                <a:buFont typeface="Arial"/>
                <a:buChar char="•"/>
              </a:pPr>
              <a:r>
                <a:rPr lang="en-US" b="true" sz="2100" u="sng">
                  <a:solidFill>
                    <a:srgbClr val="0563C1"/>
                  </a:solidFill>
                  <a:latin typeface="Calibri (MS) Bold"/>
                  <a:ea typeface="Calibri (MS) Bold"/>
                  <a:cs typeface="Calibri (MS) Bold"/>
                  <a:sym typeface="Calibri (MS) Bold"/>
                  <a:hlinkClick r:id="rId7" tooltip="https://github.com/ASC11Uday/Udaykiran_CAPSTONE_COGNIXIA_WEB_API_MAY2025"/>
                </a:rPr>
                <a:t>https://github.com/ASC11Uday/Udaykiran_CAPSTONE_COGNIXIA_WEB_API_MAY2025</a:t>
              </a:r>
              <a:r>
                <a:rPr lang="en-US" sz="2100">
                  <a:solidFill>
                    <a:srgbClr val="000000"/>
                  </a:solidFill>
                  <a:latin typeface="Calibri (MS)"/>
                  <a:ea typeface="Calibri (MS)"/>
                  <a:cs typeface="Calibri (MS)"/>
                  <a:sym typeface="Calibri (MS)"/>
                </a:rPr>
                <a:t> </a:t>
              </a:r>
            </a:p>
            <a:p>
              <a:pPr algn="l" marL="589598" indent="-294799" lvl="1">
                <a:lnSpc>
                  <a:spcPts val="2520"/>
                </a:lnSpc>
              </a:pPr>
            </a:p>
            <a:p>
              <a:pPr algn="l">
                <a:lnSpc>
                  <a:spcPts val="2690"/>
                </a:lnSpc>
              </a:pPr>
            </a:p>
            <a:p>
              <a:pPr algn="l" marL="615974" indent="-307987" lvl="1">
                <a:lnSpc>
                  <a:spcPts val="2520"/>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7988"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grpSp>
      <p:sp>
        <p:nvSpPr>
          <p:cNvPr name="Freeform 4" id="4"/>
          <p:cNvSpPr/>
          <p:nvPr/>
        </p:nvSpPr>
        <p:spPr>
          <a:xfrm flipH="false" flipV="false" rot="0">
            <a:off x="15520"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3"/>
            <a:stretch>
              <a:fillRect l="0" t="0" r="0" b="-289"/>
            </a:stretch>
          </a:blipFill>
        </p:spPr>
      </p:sp>
      <p:sp>
        <p:nvSpPr>
          <p:cNvPr name="AutoShape 5" id="5"/>
          <p:cNvSpPr/>
          <p:nvPr/>
        </p:nvSpPr>
        <p:spPr>
          <a:xfrm rot="5185">
            <a:off x="478626" y="2028825"/>
            <a:ext cx="9472623" cy="0"/>
          </a:xfrm>
          <a:prstGeom prst="line">
            <a:avLst/>
          </a:prstGeom>
          <a:ln cap="rnd" w="9525">
            <a:solidFill>
              <a:srgbClr val="FFFFFF"/>
            </a:solidFill>
            <a:prstDash val="solid"/>
            <a:headEnd type="none" len="sm" w="sm"/>
            <a:tailEnd type="none" len="sm" w="sm"/>
          </a:ln>
        </p:spPr>
      </p:sp>
      <p:grpSp>
        <p:nvGrpSpPr>
          <p:cNvPr name="Group 6" id="6"/>
          <p:cNvGrpSpPr/>
          <p:nvPr/>
        </p:nvGrpSpPr>
        <p:grpSpPr>
          <a:xfrm rot="0">
            <a:off x="430088" y="1139138"/>
            <a:ext cx="17051850" cy="732150"/>
            <a:chOff x="0" y="0"/>
            <a:chExt cx="22735800" cy="976200"/>
          </a:xfrm>
        </p:grpSpPr>
        <p:sp>
          <p:nvSpPr>
            <p:cNvPr name="Freeform 7" id="7"/>
            <p:cNvSpPr/>
            <p:nvPr/>
          </p:nvSpPr>
          <p:spPr>
            <a:xfrm flipH="false" flipV="false" rot="0">
              <a:off x="0" y="0"/>
              <a:ext cx="22735800" cy="976200"/>
            </a:xfrm>
            <a:custGeom>
              <a:avLst/>
              <a:gdLst/>
              <a:ahLst/>
              <a:cxnLst/>
              <a:rect r="r" b="b" t="t" l="l"/>
              <a:pathLst>
                <a:path h="976200" w="22735800">
                  <a:moveTo>
                    <a:pt x="0" y="0"/>
                  </a:moveTo>
                  <a:lnTo>
                    <a:pt x="22735800" y="0"/>
                  </a:lnTo>
                  <a:lnTo>
                    <a:pt x="22735800" y="976200"/>
                  </a:lnTo>
                  <a:lnTo>
                    <a:pt x="0" y="976200"/>
                  </a:lnTo>
                  <a:close/>
                </a:path>
              </a:pathLst>
            </a:custGeom>
            <a:solidFill>
              <a:srgbClr val="000000">
                <a:alpha val="0"/>
              </a:srgbClr>
            </a:solidFill>
          </p:spPr>
        </p:sp>
        <p:sp>
          <p:nvSpPr>
            <p:cNvPr name="TextBox 8" id="8"/>
            <p:cNvSpPr txBox="true"/>
            <p:nvPr/>
          </p:nvSpPr>
          <p:spPr>
            <a:xfrm>
              <a:off x="0" y="-76200"/>
              <a:ext cx="22735800" cy="1052400"/>
            </a:xfrm>
            <a:prstGeom prst="rect">
              <a:avLst/>
            </a:prstGeom>
          </p:spPr>
          <p:txBody>
            <a:bodyPr anchor="t" rtlCol="false" tIns="0" lIns="0" bIns="0" rIns="0"/>
            <a:lstStyle/>
            <a:p>
              <a:pPr algn="l">
                <a:lnSpc>
                  <a:spcPts val="4320"/>
                </a:lnSpc>
              </a:pPr>
              <a:r>
                <a:rPr lang="en-US" b="true" sz="3600">
                  <a:solidFill>
                    <a:srgbClr val="FFFFFF"/>
                  </a:solidFill>
                  <a:latin typeface="Arial Bold"/>
                  <a:ea typeface="Arial Bold"/>
                  <a:cs typeface="Arial Bold"/>
                  <a:sym typeface="Arial Bold"/>
                </a:rPr>
                <a:t>Selenium Web UI Test Automation – Overview</a:t>
              </a:r>
            </a:p>
          </p:txBody>
        </p:sp>
      </p:grpSp>
      <p:grpSp>
        <p:nvGrpSpPr>
          <p:cNvPr name="Group 9" id="9"/>
          <p:cNvGrpSpPr/>
          <p:nvPr/>
        </p:nvGrpSpPr>
        <p:grpSpPr>
          <a:xfrm rot="0">
            <a:off x="0" y="1871288"/>
            <a:ext cx="8229600" cy="8383524"/>
            <a:chOff x="0" y="0"/>
            <a:chExt cx="10972800" cy="11178032"/>
          </a:xfrm>
        </p:grpSpPr>
        <p:sp>
          <p:nvSpPr>
            <p:cNvPr name="Freeform 10" id="10"/>
            <p:cNvSpPr/>
            <p:nvPr/>
          </p:nvSpPr>
          <p:spPr>
            <a:xfrm flipH="false" flipV="false" rot="0">
              <a:off x="0" y="0"/>
              <a:ext cx="10972800" cy="11178032"/>
            </a:xfrm>
            <a:custGeom>
              <a:avLst/>
              <a:gdLst/>
              <a:ahLst/>
              <a:cxnLst/>
              <a:rect r="r" b="b" t="t" l="l"/>
              <a:pathLst>
                <a:path h="11178032" w="10972800">
                  <a:moveTo>
                    <a:pt x="0" y="0"/>
                  </a:moveTo>
                  <a:lnTo>
                    <a:pt x="10972800" y="0"/>
                  </a:lnTo>
                  <a:lnTo>
                    <a:pt x="10972800" y="11178032"/>
                  </a:lnTo>
                  <a:lnTo>
                    <a:pt x="0" y="11178032"/>
                  </a:lnTo>
                  <a:close/>
                </a:path>
              </a:pathLst>
            </a:custGeom>
            <a:solidFill>
              <a:srgbClr val="000000">
                <a:alpha val="0"/>
              </a:srgbClr>
            </a:solidFill>
          </p:spPr>
        </p:sp>
        <p:sp>
          <p:nvSpPr>
            <p:cNvPr name="TextBox 11" id="11"/>
            <p:cNvSpPr txBox="true"/>
            <p:nvPr/>
          </p:nvSpPr>
          <p:spPr>
            <a:xfrm>
              <a:off x="0" y="-114300"/>
              <a:ext cx="10972800" cy="11292332"/>
            </a:xfrm>
            <a:prstGeom prst="rect">
              <a:avLst/>
            </a:prstGeom>
          </p:spPr>
          <p:txBody>
            <a:bodyPr anchor="t" rtlCol="false" tIns="0" lIns="0" bIns="0" rIns="0"/>
            <a:lstStyle/>
            <a:p>
              <a:pPr algn="l">
                <a:lnSpc>
                  <a:spcPts val="3932"/>
                </a:lnSpc>
              </a:pPr>
            </a:p>
            <a:p>
              <a:pPr algn="l">
                <a:lnSpc>
                  <a:spcPts val="3932"/>
                </a:lnSpc>
              </a:pPr>
              <a:r>
                <a:rPr lang="en-US" b="true" sz="2849">
                  <a:solidFill>
                    <a:srgbClr val="FFFFFF"/>
                  </a:solidFill>
                  <a:latin typeface="Arial Bold"/>
                  <a:ea typeface="Arial Bold"/>
                  <a:cs typeface="Arial Bold"/>
                  <a:sym typeface="Arial Bold"/>
                </a:rPr>
                <a:t>     </a:t>
              </a:r>
              <a:r>
                <a:rPr lang="en-US" sz="2849">
                  <a:solidFill>
                    <a:srgbClr val="FFFFFF"/>
                  </a:solidFill>
                  <a:latin typeface="Arial"/>
                  <a:ea typeface="Arial"/>
                  <a:cs typeface="Arial"/>
                  <a:sym typeface="Arial"/>
                </a:rPr>
                <a:t>Project </a:t>
              </a:r>
              <a:r>
                <a:rPr lang="en-US" sz="2849">
                  <a:solidFill>
                    <a:srgbClr val="FFFFFF"/>
                  </a:solidFill>
                  <a:latin typeface="Arial"/>
                  <a:ea typeface="Arial"/>
                  <a:cs typeface="Arial"/>
                  <a:sym typeface="Arial"/>
                </a:rPr>
                <a:t>Setup &amp; Tools:</a:t>
              </a:r>
            </a:p>
            <a:p>
              <a:pPr algn="l">
                <a:lnSpc>
                  <a:spcPts val="3104"/>
                </a:lnSpc>
              </a:pPr>
            </a:p>
            <a:p>
              <a:pPr algn="l" marL="607219" indent="-303609" lvl="1">
                <a:lnSpc>
                  <a:spcPts val="3104"/>
                </a:lnSpc>
                <a:buFont typeface="Arial"/>
                <a:buChar char="•"/>
              </a:pPr>
              <a:r>
                <a:rPr lang="en-US" sz="2250">
                  <a:solidFill>
                    <a:srgbClr val="FFFFFF"/>
                  </a:solidFill>
                  <a:latin typeface="Arial"/>
                  <a:ea typeface="Arial"/>
                  <a:cs typeface="Arial"/>
                  <a:sym typeface="Arial"/>
                </a:rPr>
                <a:t>Java 11+, Maven, and TestNG used for test automation.</a:t>
              </a:r>
            </a:p>
            <a:p>
              <a:pPr algn="l">
                <a:lnSpc>
                  <a:spcPts val="3104"/>
                </a:lnSpc>
              </a:pPr>
            </a:p>
            <a:p>
              <a:pPr algn="l" marL="607219" indent="-303609" lvl="1">
                <a:lnSpc>
                  <a:spcPts val="3104"/>
                </a:lnSpc>
                <a:buFont typeface="Arial"/>
                <a:buChar char="•"/>
              </a:pPr>
              <a:r>
                <a:rPr lang="en-US" sz="2250">
                  <a:solidFill>
                    <a:srgbClr val="FFFFFF"/>
                  </a:solidFill>
                  <a:latin typeface="Arial"/>
                  <a:ea typeface="Arial"/>
                  <a:cs typeface="Arial"/>
                  <a:sym typeface="Arial"/>
                </a:rPr>
                <a:t>Selenium WebDriver for browser automation.</a:t>
              </a:r>
            </a:p>
            <a:p>
              <a:pPr algn="l">
                <a:lnSpc>
                  <a:spcPts val="3104"/>
                </a:lnSpc>
              </a:pPr>
            </a:p>
            <a:p>
              <a:pPr algn="l" marL="607219" indent="-303609" lvl="1">
                <a:lnSpc>
                  <a:spcPts val="3104"/>
                </a:lnSpc>
                <a:buFont typeface="Arial"/>
                <a:buChar char="•"/>
              </a:pPr>
              <a:r>
                <a:rPr lang="en-US" sz="2250">
                  <a:solidFill>
                    <a:srgbClr val="FFFFFF"/>
                  </a:solidFill>
                  <a:latin typeface="Arial"/>
                  <a:ea typeface="Arial"/>
                  <a:cs typeface="Arial"/>
                  <a:sym typeface="Arial"/>
                </a:rPr>
                <a:t>Log4j 1.x for logging test execution.</a:t>
              </a:r>
            </a:p>
            <a:p>
              <a:pPr algn="l">
                <a:lnSpc>
                  <a:spcPts val="3104"/>
                </a:lnSpc>
              </a:pPr>
            </a:p>
            <a:p>
              <a:pPr algn="l" marL="607219" indent="-303609" lvl="1">
                <a:lnSpc>
                  <a:spcPts val="3104"/>
                </a:lnSpc>
                <a:buFont typeface="Arial"/>
                <a:buChar char="•"/>
              </a:pPr>
              <a:r>
                <a:rPr lang="en-US" sz="2250">
                  <a:solidFill>
                    <a:srgbClr val="FFFFFF"/>
                  </a:solidFill>
                  <a:latin typeface="Arial"/>
                  <a:ea typeface="Arial"/>
                  <a:cs typeface="Arial"/>
                  <a:sym typeface="Arial"/>
                </a:rPr>
                <a:t>TestNG framework used for organizing and prioritizing test cases.</a:t>
              </a:r>
            </a:p>
            <a:p>
              <a:pPr algn="l">
                <a:lnSpc>
                  <a:spcPts val="3104"/>
                </a:lnSpc>
              </a:pPr>
            </a:p>
            <a:p>
              <a:pPr algn="l" marL="607219" indent="-303609" lvl="1">
                <a:lnSpc>
                  <a:spcPts val="3104"/>
                </a:lnSpc>
                <a:buFont typeface="Arial"/>
                <a:buChar char="•"/>
              </a:pPr>
              <a:r>
                <a:rPr lang="en-US" sz="2250">
                  <a:solidFill>
                    <a:srgbClr val="FFFFFF"/>
                  </a:solidFill>
                  <a:latin typeface="Arial"/>
                  <a:ea typeface="Arial"/>
                  <a:cs typeface="Arial"/>
                  <a:sym typeface="Arial"/>
                </a:rPr>
                <a:t>WebDriverManager for automatic driver management (Chrome &amp; Edge).</a:t>
              </a:r>
            </a:p>
            <a:p>
              <a:pPr algn="l">
                <a:lnSpc>
                  <a:spcPts val="3104"/>
                </a:lnSpc>
              </a:pPr>
            </a:p>
            <a:p>
              <a:pPr algn="l" marL="607219" indent="-303609" lvl="1">
                <a:lnSpc>
                  <a:spcPts val="3104"/>
                </a:lnSpc>
                <a:buFont typeface="Arial"/>
                <a:buChar char="•"/>
              </a:pPr>
              <a:r>
                <a:rPr lang="en-US" sz="2250">
                  <a:solidFill>
                    <a:srgbClr val="FFFFFF"/>
                  </a:solidFill>
                  <a:latin typeface="Arial"/>
                  <a:ea typeface="Arial"/>
                  <a:cs typeface="Arial"/>
                  <a:sym typeface="Arial"/>
                </a:rPr>
                <a:t>Maven project structure followed with packages like pages, tests, testbase, and utils.</a:t>
              </a:r>
            </a:p>
            <a:p>
              <a:pPr algn="l">
                <a:lnSpc>
                  <a:spcPts val="3104"/>
                </a:lnSpc>
              </a:pPr>
              <a:r>
                <a:rPr lang="en-US" sz="2250">
                  <a:solidFill>
                    <a:srgbClr val="FFFFFF"/>
                  </a:solidFill>
                  <a:latin typeface="Arial"/>
                  <a:ea typeface="Arial"/>
                  <a:cs typeface="Arial"/>
                  <a:sym typeface="Arial"/>
                </a:rPr>
                <a:t>​</a:t>
              </a:r>
            </a:p>
            <a:p>
              <a:pPr algn="l">
                <a:lnSpc>
                  <a:spcPts val="3104"/>
                </a:lnSpc>
              </a:pPr>
            </a:p>
            <a:p>
              <a:pPr algn="l" marL="607219" indent="-303609" lvl="1">
                <a:lnSpc>
                  <a:spcPts val="3104"/>
                </a:lnSpc>
              </a:pPr>
            </a:p>
            <a:p>
              <a:pPr algn="l" marL="566738" indent="-283369" lvl="1">
                <a:lnSpc>
                  <a:spcPts val="2520"/>
                </a:lnSpc>
              </a:pPr>
            </a:p>
          </p:txBody>
        </p:sp>
      </p:grpSp>
      <p:grpSp>
        <p:nvGrpSpPr>
          <p:cNvPr name="Group 12" id="12"/>
          <p:cNvGrpSpPr/>
          <p:nvPr/>
        </p:nvGrpSpPr>
        <p:grpSpPr>
          <a:xfrm rot="0">
            <a:off x="9144000" y="2388600"/>
            <a:ext cx="8473500" cy="6869700"/>
            <a:chOff x="0" y="0"/>
            <a:chExt cx="11298000" cy="9159600"/>
          </a:xfrm>
        </p:grpSpPr>
        <p:sp>
          <p:nvSpPr>
            <p:cNvPr name="Freeform 13" id="13"/>
            <p:cNvSpPr/>
            <p:nvPr/>
          </p:nvSpPr>
          <p:spPr>
            <a:xfrm flipH="false" flipV="false" rot="0">
              <a:off x="0" y="0"/>
              <a:ext cx="11298000" cy="9159600"/>
            </a:xfrm>
            <a:custGeom>
              <a:avLst/>
              <a:gdLst/>
              <a:ahLst/>
              <a:cxnLst/>
              <a:rect r="r" b="b" t="t" l="l"/>
              <a:pathLst>
                <a:path h="9159600" w="11298000">
                  <a:moveTo>
                    <a:pt x="0" y="0"/>
                  </a:moveTo>
                  <a:lnTo>
                    <a:pt x="11298000" y="0"/>
                  </a:lnTo>
                  <a:lnTo>
                    <a:pt x="11298000" y="9159600"/>
                  </a:lnTo>
                  <a:lnTo>
                    <a:pt x="0" y="9159600"/>
                  </a:lnTo>
                  <a:close/>
                </a:path>
              </a:pathLst>
            </a:custGeom>
            <a:solidFill>
              <a:srgbClr val="000000">
                <a:alpha val="0"/>
              </a:srgbClr>
            </a:solidFill>
          </p:spPr>
        </p:sp>
        <p:sp>
          <p:nvSpPr>
            <p:cNvPr name="TextBox 14" id="14"/>
            <p:cNvSpPr txBox="true"/>
            <p:nvPr/>
          </p:nvSpPr>
          <p:spPr>
            <a:xfrm>
              <a:off x="0" y="-104775"/>
              <a:ext cx="11298000" cy="9264375"/>
            </a:xfrm>
            <a:prstGeom prst="rect">
              <a:avLst/>
            </a:prstGeom>
          </p:spPr>
          <p:txBody>
            <a:bodyPr anchor="t" rtlCol="false" tIns="0" lIns="0" bIns="0" rIns="0"/>
            <a:lstStyle/>
            <a:p>
              <a:pPr algn="l">
                <a:lnSpc>
                  <a:spcPts val="4070"/>
                </a:lnSpc>
              </a:pPr>
              <a:r>
                <a:rPr lang="en-US" sz="2949">
                  <a:solidFill>
                    <a:srgbClr val="FFFFFF"/>
                  </a:solidFill>
                  <a:latin typeface="Arial"/>
                  <a:ea typeface="Arial"/>
                  <a:cs typeface="Arial"/>
                  <a:sym typeface="Arial"/>
                </a:rPr>
                <a:t>Framework Features &amp; Best Practices</a:t>
              </a:r>
            </a:p>
            <a:p>
              <a:pPr algn="l">
                <a:lnSpc>
                  <a:spcPts val="3104"/>
                </a:lnSpc>
              </a:pPr>
            </a:p>
            <a:p>
              <a:pPr algn="l" marL="485775" indent="-242888" lvl="1">
                <a:lnSpc>
                  <a:spcPts val="3104"/>
                </a:lnSpc>
                <a:buFont typeface="Arial"/>
                <a:buChar char="•"/>
              </a:pPr>
              <a:r>
                <a:rPr lang="en-US" sz="2250">
                  <a:solidFill>
                    <a:srgbClr val="FFFFFF"/>
                  </a:solidFill>
                  <a:latin typeface="Arial"/>
                  <a:ea typeface="Arial"/>
                  <a:cs typeface="Arial"/>
                  <a:sym typeface="Arial"/>
                </a:rPr>
                <a:t>Page Obj</a:t>
              </a:r>
              <a:r>
                <a:rPr lang="en-US" sz="2250">
                  <a:solidFill>
                    <a:srgbClr val="FFFFFF"/>
                  </a:solidFill>
                  <a:latin typeface="Arial"/>
                  <a:ea typeface="Arial"/>
                  <a:cs typeface="Arial"/>
                  <a:sym typeface="Arial"/>
                </a:rPr>
                <a:t>ect Model (POM) implemented for maintainability:</a:t>
              </a:r>
            </a:p>
            <a:p>
              <a:pPr algn="l" marL="971550" indent="-323850" lvl="2">
                <a:lnSpc>
                  <a:spcPts val="3104"/>
                </a:lnSpc>
                <a:buFont typeface="Arial"/>
                <a:buChar char="⚬"/>
              </a:pPr>
              <a:r>
                <a:rPr lang="en-US" sz="2250">
                  <a:solidFill>
                    <a:srgbClr val="FFFFFF"/>
                  </a:solidFill>
                  <a:latin typeface="Arial"/>
                  <a:ea typeface="Arial"/>
                  <a:cs typeface="Arial"/>
                  <a:sym typeface="Arial"/>
                </a:rPr>
                <a:t>Separate classes for LoginPage, AddUserPage, BuzzPage, LogoutPage.</a:t>
              </a:r>
            </a:p>
            <a:p>
              <a:pPr algn="l">
                <a:lnSpc>
                  <a:spcPts val="3104"/>
                </a:lnSpc>
              </a:pPr>
            </a:p>
            <a:p>
              <a:pPr algn="l" marL="485775" indent="-242888" lvl="1">
                <a:lnSpc>
                  <a:spcPts val="3104"/>
                </a:lnSpc>
                <a:buFont typeface="Arial"/>
                <a:buChar char="•"/>
              </a:pPr>
              <a:r>
                <a:rPr lang="en-US" sz="2250">
                  <a:solidFill>
                    <a:srgbClr val="FFFFFF"/>
                  </a:solidFill>
                  <a:latin typeface="Arial"/>
                  <a:ea typeface="Arial"/>
                  <a:cs typeface="Arial"/>
                  <a:sym typeface="Arial"/>
                </a:rPr>
                <a:t>Reusable BaseTest class for setup and teardown (cross-browser ready).</a:t>
              </a:r>
            </a:p>
            <a:p>
              <a:pPr algn="l">
                <a:lnSpc>
                  <a:spcPts val="3104"/>
                </a:lnSpc>
              </a:pPr>
            </a:p>
            <a:p>
              <a:pPr algn="l" marL="485775" indent="-242888" lvl="1">
                <a:lnSpc>
                  <a:spcPts val="3104"/>
                </a:lnSpc>
                <a:buFont typeface="Arial"/>
                <a:buChar char="•"/>
              </a:pPr>
              <a:r>
                <a:rPr lang="en-US" sz="2250">
                  <a:solidFill>
                    <a:srgbClr val="FFFFFF"/>
                  </a:solidFill>
                  <a:latin typeface="Arial"/>
                  <a:ea typeface="Arial"/>
                  <a:cs typeface="Arial"/>
                  <a:sym typeface="Arial"/>
                </a:rPr>
                <a:t>Browser &amp; headless mode controlled via config.properties.</a:t>
              </a:r>
            </a:p>
            <a:p>
              <a:pPr algn="l">
                <a:lnSpc>
                  <a:spcPts val="3104"/>
                </a:lnSpc>
              </a:pPr>
            </a:p>
            <a:p>
              <a:pPr algn="l" marL="485775" indent="-242888" lvl="1">
                <a:lnSpc>
                  <a:spcPts val="3104"/>
                </a:lnSpc>
                <a:buFont typeface="Arial"/>
                <a:buChar char="•"/>
              </a:pPr>
              <a:r>
                <a:rPr lang="en-US" sz="2250">
                  <a:solidFill>
                    <a:srgbClr val="FFFFFF"/>
                  </a:solidFill>
                  <a:latin typeface="Arial"/>
                  <a:ea typeface="Arial"/>
                  <a:cs typeface="Arial"/>
                  <a:sym typeface="Arial"/>
                </a:rPr>
                <a:t>Assertions added to validate key application behavior.</a:t>
              </a:r>
            </a:p>
            <a:p>
              <a:pPr algn="l">
                <a:lnSpc>
                  <a:spcPts val="3104"/>
                </a:lnSpc>
              </a:pPr>
            </a:p>
            <a:p>
              <a:pPr algn="l" marL="485775" indent="-242888" lvl="1">
                <a:lnSpc>
                  <a:spcPts val="3104"/>
                </a:lnSpc>
                <a:buFont typeface="Arial"/>
                <a:buChar char="•"/>
              </a:pPr>
              <a:r>
                <a:rPr lang="en-US" sz="2250">
                  <a:solidFill>
                    <a:srgbClr val="FFFFFF"/>
                  </a:solidFill>
                  <a:latin typeface="Arial"/>
                  <a:ea typeface="Arial"/>
                  <a:cs typeface="Arial"/>
                  <a:sym typeface="Arial"/>
                </a:rPr>
                <a:t>Logging used throughout tests to trace steps and outcomes.</a:t>
              </a:r>
            </a:p>
            <a:p>
              <a:pPr algn="l">
                <a:lnSpc>
                  <a:spcPts val="3104"/>
                </a:lnSpc>
              </a:pPr>
            </a:p>
            <a:p>
              <a:pPr algn="l" marL="485775" indent="-242888" lvl="1">
                <a:lnSpc>
                  <a:spcPts val="3104"/>
                </a:lnSpc>
                <a:buFont typeface="Arial"/>
                <a:buChar char="•"/>
              </a:pPr>
              <a:r>
                <a:rPr lang="en-US" sz="2250">
                  <a:solidFill>
                    <a:srgbClr val="FFFFFF"/>
                  </a:solidFill>
                  <a:latin typeface="Arial"/>
                  <a:ea typeface="Arial"/>
                  <a:cs typeface="Arial"/>
                  <a:sym typeface="Arial"/>
                </a:rPr>
                <a:t>TestNG XML used to organize and group test cases.</a:t>
              </a:r>
            </a:p>
            <a:p>
              <a:pPr algn="l">
                <a:lnSpc>
                  <a:spcPts val="3104"/>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grpSp>
      <p:sp>
        <p:nvSpPr>
          <p:cNvPr name="Freeform 4" id="4"/>
          <p:cNvSpPr/>
          <p:nvPr/>
        </p:nvSpPr>
        <p:spPr>
          <a:xfrm flipH="false" flipV="false" rot="0">
            <a:off x="15520" y="0"/>
            <a:ext cx="3602062" cy="1353339"/>
          </a:xfrm>
          <a:custGeom>
            <a:avLst/>
            <a:gdLst/>
            <a:ahLst/>
            <a:cxnLst/>
            <a:rect r="r" b="b" t="t" l="l"/>
            <a:pathLst>
              <a:path h="1353339" w="3602062">
                <a:moveTo>
                  <a:pt x="0" y="0"/>
                </a:moveTo>
                <a:lnTo>
                  <a:pt x="3602063" y="0"/>
                </a:lnTo>
                <a:lnTo>
                  <a:pt x="3602063" y="1353339"/>
                </a:lnTo>
                <a:lnTo>
                  <a:pt x="0" y="1353339"/>
                </a:lnTo>
                <a:lnTo>
                  <a:pt x="0" y="0"/>
                </a:lnTo>
                <a:close/>
              </a:path>
            </a:pathLst>
          </a:custGeom>
          <a:blipFill>
            <a:blip r:embed="rId3"/>
            <a:stretch>
              <a:fillRect l="0" t="0" r="0" b="-289"/>
            </a:stretch>
          </a:blipFill>
        </p:spPr>
      </p:sp>
      <p:sp>
        <p:nvSpPr>
          <p:cNvPr name="AutoShape 5" id="5"/>
          <p:cNvSpPr/>
          <p:nvPr/>
        </p:nvSpPr>
        <p:spPr>
          <a:xfrm rot="5185">
            <a:off x="478626" y="2028825"/>
            <a:ext cx="9472848" cy="0"/>
          </a:xfrm>
          <a:prstGeom prst="line">
            <a:avLst/>
          </a:prstGeom>
          <a:ln cap="rnd" w="9525">
            <a:solidFill>
              <a:srgbClr val="FFFFFF"/>
            </a:solidFill>
            <a:prstDash val="solid"/>
            <a:headEnd type="none" len="sm" w="sm"/>
            <a:tailEnd type="none" len="sm" w="sm"/>
          </a:ln>
        </p:spPr>
      </p:sp>
      <p:grpSp>
        <p:nvGrpSpPr>
          <p:cNvPr name="Group 6" id="6"/>
          <p:cNvGrpSpPr/>
          <p:nvPr/>
        </p:nvGrpSpPr>
        <p:grpSpPr>
          <a:xfrm rot="0">
            <a:off x="618075" y="1028700"/>
            <a:ext cx="17051850" cy="1315159"/>
            <a:chOff x="0" y="0"/>
            <a:chExt cx="22735800" cy="1753546"/>
          </a:xfrm>
        </p:grpSpPr>
        <p:sp>
          <p:nvSpPr>
            <p:cNvPr name="Freeform 7" id="7"/>
            <p:cNvSpPr/>
            <p:nvPr/>
          </p:nvSpPr>
          <p:spPr>
            <a:xfrm flipH="false" flipV="false" rot="0">
              <a:off x="0" y="0"/>
              <a:ext cx="22735800" cy="1753546"/>
            </a:xfrm>
            <a:custGeom>
              <a:avLst/>
              <a:gdLst/>
              <a:ahLst/>
              <a:cxnLst/>
              <a:rect r="r" b="b" t="t" l="l"/>
              <a:pathLst>
                <a:path h="1753546" w="22735800">
                  <a:moveTo>
                    <a:pt x="0" y="0"/>
                  </a:moveTo>
                  <a:lnTo>
                    <a:pt x="22735800" y="0"/>
                  </a:lnTo>
                  <a:lnTo>
                    <a:pt x="22735800" y="1753546"/>
                  </a:lnTo>
                  <a:lnTo>
                    <a:pt x="0" y="1753546"/>
                  </a:lnTo>
                  <a:close/>
                </a:path>
              </a:pathLst>
            </a:custGeom>
            <a:solidFill>
              <a:srgbClr val="000000">
                <a:alpha val="0"/>
              </a:srgbClr>
            </a:solidFill>
          </p:spPr>
        </p:sp>
        <p:sp>
          <p:nvSpPr>
            <p:cNvPr name="TextBox 8" id="8"/>
            <p:cNvSpPr txBox="true"/>
            <p:nvPr/>
          </p:nvSpPr>
          <p:spPr>
            <a:xfrm>
              <a:off x="0" y="-76200"/>
              <a:ext cx="22735800" cy="1829746"/>
            </a:xfrm>
            <a:prstGeom prst="rect">
              <a:avLst/>
            </a:prstGeom>
          </p:spPr>
          <p:txBody>
            <a:bodyPr anchor="t" rtlCol="false" tIns="0" lIns="0" bIns="0" rIns="0"/>
            <a:lstStyle/>
            <a:p>
              <a:pPr algn="l">
                <a:lnSpc>
                  <a:spcPts val="4320"/>
                </a:lnSpc>
              </a:pPr>
              <a:r>
                <a:rPr lang="en-US" b="true" sz="3600">
                  <a:solidFill>
                    <a:srgbClr val="FFFFFF"/>
                  </a:solidFill>
                  <a:latin typeface="Arial Bold"/>
                  <a:ea typeface="Arial Bold"/>
                  <a:cs typeface="Arial Bold"/>
                  <a:sym typeface="Arial Bold"/>
                </a:rPr>
                <a:t>SE</a:t>
              </a:r>
              <a:r>
                <a:rPr lang="en-US" b="true" sz="3600">
                  <a:solidFill>
                    <a:srgbClr val="FFFFFF"/>
                  </a:solidFill>
                  <a:latin typeface="Arial Bold"/>
                  <a:ea typeface="Arial Bold"/>
                  <a:cs typeface="Arial Bold"/>
                  <a:sym typeface="Arial Bold"/>
                </a:rPr>
                <a:t>LENIUM WEB UI TEST AUTOMATION- Login</a:t>
              </a:r>
            </a:p>
            <a:p>
              <a:pPr algn="l">
                <a:lnSpc>
                  <a:spcPts val="4320"/>
                </a:lnSpc>
              </a:pPr>
            </a:p>
          </p:txBody>
        </p:sp>
      </p:grpSp>
      <p:sp>
        <p:nvSpPr>
          <p:cNvPr name="Freeform 9" id="9"/>
          <p:cNvSpPr/>
          <p:nvPr/>
        </p:nvSpPr>
        <p:spPr>
          <a:xfrm flipH="false" flipV="false" rot="0">
            <a:off x="0" y="1923625"/>
            <a:ext cx="9329097" cy="5469183"/>
          </a:xfrm>
          <a:custGeom>
            <a:avLst/>
            <a:gdLst/>
            <a:ahLst/>
            <a:cxnLst/>
            <a:rect r="r" b="b" t="t" l="l"/>
            <a:pathLst>
              <a:path h="5469183" w="9329097">
                <a:moveTo>
                  <a:pt x="0" y="0"/>
                </a:moveTo>
                <a:lnTo>
                  <a:pt x="9329097" y="0"/>
                </a:lnTo>
                <a:lnTo>
                  <a:pt x="9329097" y="5469183"/>
                </a:lnTo>
                <a:lnTo>
                  <a:pt x="0" y="5469183"/>
                </a:lnTo>
                <a:lnTo>
                  <a:pt x="0" y="0"/>
                </a:lnTo>
                <a:close/>
              </a:path>
            </a:pathLst>
          </a:custGeom>
          <a:blipFill>
            <a:blip r:embed="rId4"/>
            <a:stretch>
              <a:fillRect l="0" t="0" r="0" b="0"/>
            </a:stretch>
          </a:blipFill>
        </p:spPr>
      </p:sp>
      <p:sp>
        <p:nvSpPr>
          <p:cNvPr name="Freeform 10" id="10"/>
          <p:cNvSpPr/>
          <p:nvPr/>
        </p:nvSpPr>
        <p:spPr>
          <a:xfrm flipH="false" flipV="false" rot="0">
            <a:off x="0" y="7278366"/>
            <a:ext cx="9329097" cy="3008634"/>
          </a:xfrm>
          <a:custGeom>
            <a:avLst/>
            <a:gdLst/>
            <a:ahLst/>
            <a:cxnLst/>
            <a:rect r="r" b="b" t="t" l="l"/>
            <a:pathLst>
              <a:path h="3008634" w="9329097">
                <a:moveTo>
                  <a:pt x="0" y="0"/>
                </a:moveTo>
                <a:lnTo>
                  <a:pt x="9329097" y="0"/>
                </a:lnTo>
                <a:lnTo>
                  <a:pt x="9329097" y="3008634"/>
                </a:lnTo>
                <a:lnTo>
                  <a:pt x="0" y="3008634"/>
                </a:lnTo>
                <a:lnTo>
                  <a:pt x="0" y="0"/>
                </a:lnTo>
                <a:close/>
              </a:path>
            </a:pathLst>
          </a:custGeom>
          <a:blipFill>
            <a:blip r:embed="rId5"/>
            <a:stretch>
              <a:fillRect l="0" t="0" r="0" b="0"/>
            </a:stretch>
          </a:blipFill>
        </p:spPr>
      </p:sp>
      <p:sp>
        <p:nvSpPr>
          <p:cNvPr name="Freeform 11" id="11"/>
          <p:cNvSpPr/>
          <p:nvPr/>
        </p:nvSpPr>
        <p:spPr>
          <a:xfrm flipH="false" flipV="false" rot="0">
            <a:off x="9502989" y="2719145"/>
            <a:ext cx="8152841" cy="6063538"/>
          </a:xfrm>
          <a:custGeom>
            <a:avLst/>
            <a:gdLst/>
            <a:ahLst/>
            <a:cxnLst/>
            <a:rect r="r" b="b" t="t" l="l"/>
            <a:pathLst>
              <a:path h="6063538" w="8152841">
                <a:moveTo>
                  <a:pt x="0" y="0"/>
                </a:moveTo>
                <a:lnTo>
                  <a:pt x="8152841" y="0"/>
                </a:lnTo>
                <a:lnTo>
                  <a:pt x="8152841" y="6063538"/>
                </a:lnTo>
                <a:lnTo>
                  <a:pt x="0" y="6063538"/>
                </a:lnTo>
                <a:lnTo>
                  <a:pt x="0" y="0"/>
                </a:lnTo>
                <a:close/>
              </a:path>
            </a:pathLst>
          </a:custGeom>
          <a:blipFill>
            <a:blip r:embed="rId6"/>
            <a:stretch>
              <a:fillRect l="0" t="-4202" r="0" b="-4202"/>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41963"/>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grpSp>
      <p:sp>
        <p:nvSpPr>
          <p:cNvPr name="Freeform 4" id="4"/>
          <p:cNvSpPr/>
          <p:nvPr/>
        </p:nvSpPr>
        <p:spPr>
          <a:xfrm flipH="false" flipV="false" rot="0">
            <a:off x="15520"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3"/>
            <a:stretch>
              <a:fillRect l="0" t="0" r="0" b="-289"/>
            </a:stretch>
          </a:blipFill>
        </p:spPr>
      </p:sp>
      <p:sp>
        <p:nvSpPr>
          <p:cNvPr name="AutoShape 5" id="5"/>
          <p:cNvSpPr/>
          <p:nvPr/>
        </p:nvSpPr>
        <p:spPr>
          <a:xfrm rot="5185">
            <a:off x="478626" y="2028825"/>
            <a:ext cx="9472623" cy="0"/>
          </a:xfrm>
          <a:prstGeom prst="line">
            <a:avLst/>
          </a:prstGeom>
          <a:ln cap="rnd" w="9525">
            <a:solidFill>
              <a:srgbClr val="FFFFFF"/>
            </a:solidFill>
            <a:prstDash val="solid"/>
            <a:headEnd type="none" len="sm" w="sm"/>
            <a:tailEnd type="none" len="sm" w="sm"/>
          </a:ln>
        </p:spPr>
      </p:sp>
      <p:grpSp>
        <p:nvGrpSpPr>
          <p:cNvPr name="Group 6" id="6"/>
          <p:cNvGrpSpPr/>
          <p:nvPr/>
        </p:nvGrpSpPr>
        <p:grpSpPr>
          <a:xfrm rot="0">
            <a:off x="6290088" y="0"/>
            <a:ext cx="17435700" cy="877252"/>
            <a:chOff x="0" y="0"/>
            <a:chExt cx="23247600" cy="1169670"/>
          </a:xfrm>
        </p:grpSpPr>
        <p:sp>
          <p:nvSpPr>
            <p:cNvPr name="Freeform 7" id="7"/>
            <p:cNvSpPr/>
            <p:nvPr/>
          </p:nvSpPr>
          <p:spPr>
            <a:xfrm flipH="false" flipV="false" rot="0">
              <a:off x="0" y="0"/>
              <a:ext cx="23247600" cy="1169670"/>
            </a:xfrm>
            <a:custGeom>
              <a:avLst/>
              <a:gdLst/>
              <a:ahLst/>
              <a:cxnLst/>
              <a:rect r="r" b="b" t="t" l="l"/>
              <a:pathLst>
                <a:path h="1169670" w="23247600">
                  <a:moveTo>
                    <a:pt x="0" y="0"/>
                  </a:moveTo>
                  <a:lnTo>
                    <a:pt x="23247600" y="0"/>
                  </a:lnTo>
                  <a:lnTo>
                    <a:pt x="23247600" y="1169670"/>
                  </a:lnTo>
                  <a:lnTo>
                    <a:pt x="0" y="1169670"/>
                  </a:lnTo>
                  <a:close/>
                </a:path>
              </a:pathLst>
            </a:custGeom>
            <a:solidFill>
              <a:srgbClr val="000000">
                <a:alpha val="0"/>
              </a:srgbClr>
            </a:solidFill>
          </p:spPr>
        </p:sp>
        <p:sp>
          <p:nvSpPr>
            <p:cNvPr name="TextBox 8" id="8"/>
            <p:cNvSpPr txBox="true"/>
            <p:nvPr/>
          </p:nvSpPr>
          <p:spPr>
            <a:xfrm>
              <a:off x="0" y="-66675"/>
              <a:ext cx="23247600" cy="1236345"/>
            </a:xfrm>
            <a:prstGeom prst="rect">
              <a:avLst/>
            </a:prstGeom>
          </p:spPr>
          <p:txBody>
            <a:bodyPr anchor="t" rtlCol="false" tIns="0" lIns="0" bIns="0" rIns="0"/>
            <a:lstStyle/>
            <a:p>
              <a:pPr algn="l">
                <a:lnSpc>
                  <a:spcPts val="3779"/>
                </a:lnSpc>
              </a:pPr>
              <a:r>
                <a:rPr lang="en-US" b="true" sz="3150">
                  <a:solidFill>
                    <a:srgbClr val="FFFFFF"/>
                  </a:solidFill>
                  <a:latin typeface="Arial Bold"/>
                  <a:ea typeface="Arial Bold"/>
                  <a:cs typeface="Arial Bold"/>
                  <a:sym typeface="Arial Bold"/>
                </a:rPr>
                <a:t>CODE SNIPPETS </a:t>
              </a:r>
            </a:p>
            <a:p>
              <a:pPr algn="l">
                <a:lnSpc>
                  <a:spcPts val="2520"/>
                </a:lnSpc>
              </a:pPr>
            </a:p>
          </p:txBody>
        </p:sp>
      </p:grpSp>
      <p:sp>
        <p:nvSpPr>
          <p:cNvPr name="Freeform 9" id="9"/>
          <p:cNvSpPr/>
          <p:nvPr/>
        </p:nvSpPr>
        <p:spPr>
          <a:xfrm flipH="false" flipV="false" rot="0">
            <a:off x="478631" y="2221008"/>
            <a:ext cx="7628646" cy="3890609"/>
          </a:xfrm>
          <a:custGeom>
            <a:avLst/>
            <a:gdLst/>
            <a:ahLst/>
            <a:cxnLst/>
            <a:rect r="r" b="b" t="t" l="l"/>
            <a:pathLst>
              <a:path h="3890609" w="7628646">
                <a:moveTo>
                  <a:pt x="0" y="0"/>
                </a:moveTo>
                <a:lnTo>
                  <a:pt x="7628646" y="0"/>
                </a:lnTo>
                <a:lnTo>
                  <a:pt x="7628646" y="3890609"/>
                </a:lnTo>
                <a:lnTo>
                  <a:pt x="0" y="3890609"/>
                </a:lnTo>
                <a:lnTo>
                  <a:pt x="0" y="0"/>
                </a:lnTo>
                <a:close/>
              </a:path>
            </a:pathLst>
          </a:custGeom>
          <a:blipFill>
            <a:blip r:embed="rId4"/>
            <a:stretch>
              <a:fillRect l="0" t="0" r="0" b="0"/>
            </a:stretch>
          </a:blipFill>
        </p:spPr>
      </p:sp>
      <p:sp>
        <p:nvSpPr>
          <p:cNvPr name="Freeform 10" id="10"/>
          <p:cNvSpPr/>
          <p:nvPr/>
        </p:nvSpPr>
        <p:spPr>
          <a:xfrm flipH="false" flipV="false" rot="0">
            <a:off x="9578645" y="1609836"/>
            <a:ext cx="7275607" cy="4501782"/>
          </a:xfrm>
          <a:custGeom>
            <a:avLst/>
            <a:gdLst/>
            <a:ahLst/>
            <a:cxnLst/>
            <a:rect r="r" b="b" t="t" l="l"/>
            <a:pathLst>
              <a:path h="4501782" w="7275607">
                <a:moveTo>
                  <a:pt x="0" y="0"/>
                </a:moveTo>
                <a:lnTo>
                  <a:pt x="7275608" y="0"/>
                </a:lnTo>
                <a:lnTo>
                  <a:pt x="7275608" y="4501781"/>
                </a:lnTo>
                <a:lnTo>
                  <a:pt x="0" y="4501781"/>
                </a:lnTo>
                <a:lnTo>
                  <a:pt x="0" y="0"/>
                </a:lnTo>
                <a:close/>
              </a:path>
            </a:pathLst>
          </a:custGeom>
          <a:blipFill>
            <a:blip r:embed="rId5"/>
            <a:stretch>
              <a:fillRect l="0" t="0" r="0" b="0"/>
            </a:stretch>
          </a:blipFill>
        </p:spPr>
      </p:sp>
      <p:sp>
        <p:nvSpPr>
          <p:cNvPr name="Freeform 11" id="11"/>
          <p:cNvSpPr/>
          <p:nvPr/>
        </p:nvSpPr>
        <p:spPr>
          <a:xfrm flipH="false" flipV="false" rot="0">
            <a:off x="490705" y="8033301"/>
            <a:ext cx="7604498" cy="974936"/>
          </a:xfrm>
          <a:custGeom>
            <a:avLst/>
            <a:gdLst/>
            <a:ahLst/>
            <a:cxnLst/>
            <a:rect r="r" b="b" t="t" l="l"/>
            <a:pathLst>
              <a:path h="974936" w="7604498">
                <a:moveTo>
                  <a:pt x="0" y="0"/>
                </a:moveTo>
                <a:lnTo>
                  <a:pt x="7604498" y="0"/>
                </a:lnTo>
                <a:lnTo>
                  <a:pt x="7604498" y="974936"/>
                </a:lnTo>
                <a:lnTo>
                  <a:pt x="0" y="974936"/>
                </a:lnTo>
                <a:lnTo>
                  <a:pt x="0" y="0"/>
                </a:lnTo>
                <a:close/>
              </a:path>
            </a:pathLst>
          </a:custGeom>
          <a:blipFill>
            <a:blip r:embed="rId6"/>
            <a:stretch>
              <a:fillRect l="0" t="0" r="0" b="0"/>
            </a:stretch>
          </a:blipFill>
        </p:spPr>
      </p:sp>
      <p:sp>
        <p:nvSpPr>
          <p:cNvPr name="Freeform 12" id="12"/>
          <p:cNvSpPr/>
          <p:nvPr/>
        </p:nvSpPr>
        <p:spPr>
          <a:xfrm flipH="false" flipV="false" rot="0">
            <a:off x="11053762" y="6645558"/>
            <a:ext cx="5800490" cy="2612742"/>
          </a:xfrm>
          <a:custGeom>
            <a:avLst/>
            <a:gdLst/>
            <a:ahLst/>
            <a:cxnLst/>
            <a:rect r="r" b="b" t="t" l="l"/>
            <a:pathLst>
              <a:path h="2612742" w="5800490">
                <a:moveTo>
                  <a:pt x="0" y="0"/>
                </a:moveTo>
                <a:lnTo>
                  <a:pt x="5800491" y="0"/>
                </a:lnTo>
                <a:lnTo>
                  <a:pt x="5800491" y="2612742"/>
                </a:lnTo>
                <a:lnTo>
                  <a:pt x="0" y="2612742"/>
                </a:lnTo>
                <a:lnTo>
                  <a:pt x="0" y="0"/>
                </a:lnTo>
                <a:close/>
              </a:path>
            </a:pathLst>
          </a:custGeom>
          <a:blipFill>
            <a:blip r:embed="rId7"/>
            <a:stretch>
              <a:fillRect l="0" t="0" r="0" b="0"/>
            </a:stretch>
          </a:blipFill>
        </p:spPr>
      </p:sp>
      <p:sp>
        <p:nvSpPr>
          <p:cNvPr name="TextBox 13" id="13"/>
          <p:cNvSpPr txBox="true"/>
          <p:nvPr/>
        </p:nvSpPr>
        <p:spPr>
          <a:xfrm rot="0">
            <a:off x="-3182539" y="1407319"/>
            <a:ext cx="9472627" cy="619125"/>
          </a:xfrm>
          <a:prstGeom prst="rect">
            <a:avLst/>
          </a:prstGeom>
        </p:spPr>
        <p:txBody>
          <a:bodyPr anchor="t" rtlCol="false" tIns="0" lIns="0" bIns="0" rIns="0">
            <a:spAutoFit/>
          </a:bodyPr>
          <a:lstStyle/>
          <a:p>
            <a:pPr algn="ctr">
              <a:lnSpc>
                <a:spcPts val="4320"/>
              </a:lnSpc>
              <a:spcBef>
                <a:spcPct val="0"/>
              </a:spcBef>
            </a:pPr>
            <a:r>
              <a:rPr lang="en-US" b="true" sz="3600">
                <a:solidFill>
                  <a:srgbClr val="FFFFFF"/>
                </a:solidFill>
                <a:latin typeface="Arial Bold"/>
                <a:ea typeface="Arial Bold"/>
                <a:cs typeface="Arial Bold"/>
                <a:sym typeface="Arial Bold"/>
              </a:rPr>
              <a:t> BaseTest</a:t>
            </a:r>
          </a:p>
        </p:txBody>
      </p:sp>
      <p:sp>
        <p:nvSpPr>
          <p:cNvPr name="TextBox 14" id="14"/>
          <p:cNvSpPr txBox="true"/>
          <p:nvPr/>
        </p:nvSpPr>
        <p:spPr>
          <a:xfrm rot="0">
            <a:off x="9144000" y="1005676"/>
            <a:ext cx="1909762" cy="619125"/>
          </a:xfrm>
          <a:prstGeom prst="rect">
            <a:avLst/>
          </a:prstGeom>
        </p:spPr>
        <p:txBody>
          <a:bodyPr anchor="t" rtlCol="false" tIns="0" lIns="0" bIns="0" rIns="0">
            <a:spAutoFit/>
          </a:bodyPr>
          <a:lstStyle/>
          <a:p>
            <a:pPr algn="ctr">
              <a:lnSpc>
                <a:spcPts val="4320"/>
              </a:lnSpc>
              <a:spcBef>
                <a:spcPct val="0"/>
              </a:spcBef>
            </a:pPr>
            <a:r>
              <a:rPr lang="en-US" b="true" sz="3600">
                <a:solidFill>
                  <a:srgbClr val="FFFFFF"/>
                </a:solidFill>
                <a:latin typeface="Arial Bold"/>
                <a:ea typeface="Arial Bold"/>
                <a:cs typeface="Arial Bold"/>
                <a:sym typeface="Arial Bold"/>
              </a:rPr>
              <a:t>AddUser</a:t>
            </a:r>
          </a:p>
        </p:txBody>
      </p:sp>
      <p:sp>
        <p:nvSpPr>
          <p:cNvPr name="TextBox 15" id="15"/>
          <p:cNvSpPr txBox="true"/>
          <p:nvPr/>
        </p:nvSpPr>
        <p:spPr>
          <a:xfrm rot="0">
            <a:off x="-1314410" y="7378442"/>
            <a:ext cx="7604498" cy="619125"/>
          </a:xfrm>
          <a:prstGeom prst="rect">
            <a:avLst/>
          </a:prstGeom>
        </p:spPr>
        <p:txBody>
          <a:bodyPr anchor="t" rtlCol="false" tIns="0" lIns="0" bIns="0" rIns="0">
            <a:spAutoFit/>
          </a:bodyPr>
          <a:lstStyle/>
          <a:p>
            <a:pPr algn="ctr">
              <a:lnSpc>
                <a:spcPts val="4320"/>
              </a:lnSpc>
              <a:spcBef>
                <a:spcPct val="0"/>
              </a:spcBef>
            </a:pPr>
            <a:r>
              <a:rPr lang="en-US" b="true" sz="3600">
                <a:solidFill>
                  <a:srgbClr val="FFFFFF"/>
                </a:solidFill>
                <a:latin typeface="Arial Bold"/>
                <a:ea typeface="Arial Bold"/>
                <a:cs typeface="Arial Bold"/>
                <a:sym typeface="Arial Bold"/>
              </a:rPr>
              <a:t>Config.properties</a:t>
            </a:r>
          </a:p>
        </p:txBody>
      </p:sp>
      <p:sp>
        <p:nvSpPr>
          <p:cNvPr name="TextBox 16" id="16"/>
          <p:cNvSpPr txBox="true"/>
          <p:nvPr/>
        </p:nvSpPr>
        <p:spPr>
          <a:xfrm rot="0">
            <a:off x="6678400" y="6569358"/>
            <a:ext cx="5800490" cy="619125"/>
          </a:xfrm>
          <a:prstGeom prst="rect">
            <a:avLst/>
          </a:prstGeom>
        </p:spPr>
        <p:txBody>
          <a:bodyPr anchor="t" rtlCol="false" tIns="0" lIns="0" bIns="0" rIns="0">
            <a:spAutoFit/>
          </a:bodyPr>
          <a:lstStyle/>
          <a:p>
            <a:pPr algn="ctr">
              <a:lnSpc>
                <a:spcPts val="4320"/>
              </a:lnSpc>
              <a:spcBef>
                <a:spcPct val="0"/>
              </a:spcBef>
            </a:pPr>
            <a:r>
              <a:rPr lang="en-US" b="true" sz="3600">
                <a:solidFill>
                  <a:srgbClr val="FFFFFF"/>
                </a:solidFill>
                <a:latin typeface="Arial Bold"/>
                <a:ea typeface="Arial Bold"/>
                <a:cs typeface="Arial Bold"/>
                <a:sym typeface="Arial Bold"/>
              </a:rPr>
              <a:t>Testng.xml: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05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grpSp>
      <p:sp>
        <p:nvSpPr>
          <p:cNvPr name="Freeform 4" id="4"/>
          <p:cNvSpPr/>
          <p:nvPr/>
        </p:nvSpPr>
        <p:spPr>
          <a:xfrm flipH="false" flipV="false" rot="0">
            <a:off x="15520" y="0"/>
            <a:ext cx="3602062" cy="1353339"/>
          </a:xfrm>
          <a:custGeom>
            <a:avLst/>
            <a:gdLst/>
            <a:ahLst/>
            <a:cxnLst/>
            <a:rect r="r" b="b" t="t" l="l"/>
            <a:pathLst>
              <a:path h="1353339" w="3602062">
                <a:moveTo>
                  <a:pt x="0" y="0"/>
                </a:moveTo>
                <a:lnTo>
                  <a:pt x="3602063" y="0"/>
                </a:lnTo>
                <a:lnTo>
                  <a:pt x="3602063" y="1353339"/>
                </a:lnTo>
                <a:lnTo>
                  <a:pt x="0" y="1353339"/>
                </a:lnTo>
                <a:lnTo>
                  <a:pt x="0" y="0"/>
                </a:lnTo>
                <a:close/>
              </a:path>
            </a:pathLst>
          </a:custGeom>
          <a:blipFill>
            <a:blip r:embed="rId3"/>
            <a:stretch>
              <a:fillRect l="0" t="0" r="0" b="-289"/>
            </a:stretch>
          </a:blipFill>
        </p:spPr>
      </p:sp>
      <p:sp>
        <p:nvSpPr>
          <p:cNvPr name="AutoShape 5" id="5"/>
          <p:cNvSpPr/>
          <p:nvPr/>
        </p:nvSpPr>
        <p:spPr>
          <a:xfrm>
            <a:off x="485782" y="1334289"/>
            <a:ext cx="9472837" cy="14288"/>
          </a:xfrm>
          <a:prstGeom prst="line">
            <a:avLst/>
          </a:prstGeom>
          <a:ln cap="rnd" w="9525">
            <a:solidFill>
              <a:srgbClr val="FFFFFF"/>
            </a:solidFill>
            <a:prstDash val="solid"/>
            <a:headEnd type="none" len="sm" w="sm"/>
            <a:tailEnd type="none" len="sm" w="sm"/>
          </a:ln>
        </p:spPr>
      </p:sp>
      <p:grpSp>
        <p:nvGrpSpPr>
          <p:cNvPr name="Group 6" id="6"/>
          <p:cNvGrpSpPr/>
          <p:nvPr/>
        </p:nvGrpSpPr>
        <p:grpSpPr>
          <a:xfrm rot="0">
            <a:off x="4224464" y="327920"/>
            <a:ext cx="17435700" cy="697500"/>
            <a:chOff x="0" y="0"/>
            <a:chExt cx="23247600" cy="930000"/>
          </a:xfrm>
        </p:grpSpPr>
        <p:sp>
          <p:nvSpPr>
            <p:cNvPr name="Freeform 7" id="7"/>
            <p:cNvSpPr/>
            <p:nvPr/>
          </p:nvSpPr>
          <p:spPr>
            <a:xfrm flipH="false" flipV="false" rot="0">
              <a:off x="0" y="0"/>
              <a:ext cx="23247600" cy="930000"/>
            </a:xfrm>
            <a:custGeom>
              <a:avLst/>
              <a:gdLst/>
              <a:ahLst/>
              <a:cxnLst/>
              <a:rect r="r" b="b" t="t" l="l"/>
              <a:pathLst>
                <a:path h="930000" w="23247600">
                  <a:moveTo>
                    <a:pt x="0" y="0"/>
                  </a:moveTo>
                  <a:lnTo>
                    <a:pt x="23247600" y="0"/>
                  </a:lnTo>
                  <a:lnTo>
                    <a:pt x="23247600" y="930000"/>
                  </a:lnTo>
                  <a:lnTo>
                    <a:pt x="0" y="930000"/>
                  </a:lnTo>
                  <a:close/>
                </a:path>
              </a:pathLst>
            </a:custGeom>
            <a:solidFill>
              <a:srgbClr val="000000">
                <a:alpha val="0"/>
              </a:srgbClr>
            </a:solidFill>
          </p:spPr>
        </p:sp>
        <p:sp>
          <p:nvSpPr>
            <p:cNvPr name="TextBox 8" id="8"/>
            <p:cNvSpPr txBox="true"/>
            <p:nvPr/>
          </p:nvSpPr>
          <p:spPr>
            <a:xfrm>
              <a:off x="0" y="-66675"/>
              <a:ext cx="23247600" cy="996675"/>
            </a:xfrm>
            <a:prstGeom prst="rect">
              <a:avLst/>
            </a:prstGeom>
          </p:spPr>
          <p:txBody>
            <a:bodyPr anchor="t" rtlCol="false" tIns="0" lIns="0" bIns="0" rIns="0"/>
            <a:lstStyle/>
            <a:p>
              <a:pPr algn="l">
                <a:lnSpc>
                  <a:spcPts val="3779"/>
                </a:lnSpc>
              </a:pPr>
              <a:r>
                <a:rPr lang="en-US" b="true" sz="3150">
                  <a:solidFill>
                    <a:srgbClr val="FFFFFF"/>
                  </a:solidFill>
                  <a:latin typeface="Arial Bold"/>
                  <a:ea typeface="Arial Bold"/>
                  <a:cs typeface="Arial Bold"/>
                  <a:sym typeface="Arial Bold"/>
                </a:rPr>
                <a:t>SELENIUM</a:t>
              </a:r>
              <a:r>
                <a:rPr lang="en-US" b="true" sz="3150">
                  <a:solidFill>
                    <a:srgbClr val="FFFFFF"/>
                  </a:solidFill>
                  <a:latin typeface="Arial Bold"/>
                  <a:ea typeface="Arial Bold"/>
                  <a:cs typeface="Arial Bold"/>
                  <a:sym typeface="Arial Bold"/>
                </a:rPr>
                <a:t> WEB UI TEST AUTOMATION</a:t>
              </a:r>
            </a:p>
          </p:txBody>
        </p:sp>
      </p:grpSp>
      <p:grpSp>
        <p:nvGrpSpPr>
          <p:cNvPr name="Group 9" id="9"/>
          <p:cNvGrpSpPr/>
          <p:nvPr/>
        </p:nvGrpSpPr>
        <p:grpSpPr>
          <a:xfrm rot="0">
            <a:off x="485775" y="1658139"/>
            <a:ext cx="12727800" cy="2250948"/>
            <a:chOff x="0" y="0"/>
            <a:chExt cx="16970400" cy="3001264"/>
          </a:xfrm>
        </p:grpSpPr>
        <p:sp>
          <p:nvSpPr>
            <p:cNvPr name="Freeform 10" id="10"/>
            <p:cNvSpPr/>
            <p:nvPr/>
          </p:nvSpPr>
          <p:spPr>
            <a:xfrm flipH="false" flipV="false" rot="0">
              <a:off x="0" y="0"/>
              <a:ext cx="16970400" cy="3001264"/>
            </a:xfrm>
            <a:custGeom>
              <a:avLst/>
              <a:gdLst/>
              <a:ahLst/>
              <a:cxnLst/>
              <a:rect r="r" b="b" t="t" l="l"/>
              <a:pathLst>
                <a:path h="3001264" w="16970400">
                  <a:moveTo>
                    <a:pt x="0" y="0"/>
                  </a:moveTo>
                  <a:lnTo>
                    <a:pt x="16970400" y="0"/>
                  </a:lnTo>
                  <a:lnTo>
                    <a:pt x="16970400" y="3001264"/>
                  </a:lnTo>
                  <a:lnTo>
                    <a:pt x="0" y="3001264"/>
                  </a:lnTo>
                  <a:close/>
                </a:path>
              </a:pathLst>
            </a:custGeom>
            <a:solidFill>
              <a:srgbClr val="000000">
                <a:alpha val="0"/>
              </a:srgbClr>
            </a:solidFill>
          </p:spPr>
        </p:sp>
        <p:sp>
          <p:nvSpPr>
            <p:cNvPr name="TextBox 11" id="11"/>
            <p:cNvSpPr txBox="true"/>
            <p:nvPr/>
          </p:nvSpPr>
          <p:spPr>
            <a:xfrm>
              <a:off x="0" y="-47625"/>
              <a:ext cx="16970400" cy="3048889"/>
            </a:xfrm>
            <a:prstGeom prst="rect">
              <a:avLst/>
            </a:prstGeom>
          </p:spPr>
          <p:txBody>
            <a:bodyPr anchor="t" rtlCol="false" tIns="0" lIns="0" bIns="0" rIns="0"/>
            <a:lstStyle/>
            <a:p>
              <a:pPr algn="l" marL="624840" indent="-312420" lvl="1">
                <a:lnSpc>
                  <a:spcPts val="2879"/>
                </a:lnSpc>
                <a:buFont typeface="Arial"/>
                <a:buChar char="•"/>
              </a:pPr>
              <a:r>
                <a:rPr lang="en-US" sz="2400">
                  <a:solidFill>
                    <a:srgbClr val="FFFFFF"/>
                  </a:solidFill>
                  <a:latin typeface="Arial"/>
                  <a:ea typeface="Arial"/>
                  <a:cs typeface="Arial"/>
                  <a:sym typeface="Arial"/>
                </a:rPr>
                <a:t>TEST EXECUTION FLOW USING LOGS </a:t>
              </a:r>
              <a:r>
                <a:rPr lang="en-US" sz="2400">
                  <a:solidFill>
                    <a:srgbClr val="FFFFFF"/>
                  </a:solidFill>
                  <a:latin typeface="Arial"/>
                  <a:ea typeface="Arial"/>
                  <a:cs typeface="Arial"/>
                  <a:sym typeface="Arial"/>
                </a:rPr>
                <a:t>.</a:t>
              </a:r>
            </a:p>
            <a:p>
              <a:pPr algn="l">
                <a:lnSpc>
                  <a:spcPts val="2879"/>
                </a:lnSpc>
              </a:pPr>
            </a:p>
            <a:p>
              <a:pPr algn="l" marL="624840" indent="-312420" lvl="1">
                <a:lnSpc>
                  <a:spcPts val="2879"/>
                </a:lnSpc>
                <a:buFont typeface="Arial"/>
                <a:buChar char="•"/>
              </a:pPr>
              <a:r>
                <a:rPr lang="en-US" sz="2400">
                  <a:solidFill>
                    <a:srgbClr val="FFFFFF"/>
                  </a:solidFill>
                  <a:latin typeface="Arial"/>
                  <a:ea typeface="Arial"/>
                  <a:cs typeface="Arial"/>
                  <a:sym typeface="Arial"/>
                </a:rPr>
                <a:t>USAGE</a:t>
              </a:r>
              <a:r>
                <a:rPr lang="en-US" sz="2400">
                  <a:solidFill>
                    <a:srgbClr val="FFFFFF"/>
                  </a:solidFill>
                  <a:latin typeface="Arial"/>
                  <a:ea typeface="Arial"/>
                  <a:cs typeface="Arial"/>
                  <a:sym typeface="Arial"/>
                </a:rPr>
                <a:t> OF PAGE OBJ</a:t>
              </a:r>
              <a:r>
                <a:rPr lang="en-US" sz="2400">
                  <a:solidFill>
                    <a:srgbClr val="FFFFFF"/>
                  </a:solidFill>
                  <a:latin typeface="Arial"/>
                  <a:ea typeface="Arial"/>
                  <a:cs typeface="Arial"/>
                  <a:sym typeface="Arial"/>
                </a:rPr>
                <a:t>E</a:t>
              </a:r>
              <a:r>
                <a:rPr lang="en-US" sz="2400">
                  <a:solidFill>
                    <a:srgbClr val="FFFFFF"/>
                  </a:solidFill>
                  <a:latin typeface="Arial"/>
                  <a:ea typeface="Arial"/>
                  <a:cs typeface="Arial"/>
                  <a:sym typeface="Arial"/>
                </a:rPr>
                <a:t>CT</a:t>
              </a:r>
              <a:r>
                <a:rPr lang="en-US" sz="2400">
                  <a:solidFill>
                    <a:srgbClr val="FFFFFF"/>
                  </a:solidFill>
                  <a:latin typeface="Arial"/>
                  <a:ea typeface="Arial"/>
                  <a:cs typeface="Arial"/>
                  <a:sym typeface="Arial"/>
                </a:rPr>
                <a:t> </a:t>
              </a:r>
              <a:r>
                <a:rPr lang="en-US" sz="2400">
                  <a:solidFill>
                    <a:srgbClr val="FFFFFF"/>
                  </a:solidFill>
                  <a:latin typeface="Arial"/>
                  <a:ea typeface="Arial"/>
                  <a:cs typeface="Arial"/>
                  <a:sym typeface="Arial"/>
                </a:rPr>
                <a:t>MODEL , ASSERTIONS</a:t>
              </a:r>
              <a:r>
                <a:rPr lang="en-US" sz="2400">
                  <a:solidFill>
                    <a:srgbClr val="FFFFFF"/>
                  </a:solidFill>
                  <a:latin typeface="Arial"/>
                  <a:ea typeface="Arial"/>
                  <a:cs typeface="Arial"/>
                  <a:sym typeface="Arial"/>
                </a:rPr>
                <a:t> </a:t>
              </a:r>
              <a:r>
                <a:rPr lang="en-US" sz="2400">
                  <a:solidFill>
                    <a:srgbClr val="FFFFFF"/>
                  </a:solidFill>
                  <a:latin typeface="Arial"/>
                  <a:ea typeface="Arial"/>
                  <a:cs typeface="Arial"/>
                  <a:sym typeface="Arial"/>
                </a:rPr>
                <a:t>AND LOGGING</a:t>
              </a:r>
            </a:p>
            <a:p>
              <a:pPr algn="l" marL="624840" indent="-312420" lvl="1">
                <a:lnSpc>
                  <a:spcPts val="2879"/>
                </a:lnSpc>
                <a:buFont typeface="Arial"/>
                <a:buChar char="•"/>
              </a:pPr>
              <a:r>
                <a:rPr lang="en-US" sz="2400">
                  <a:solidFill>
                    <a:srgbClr val="FFFFFF"/>
                  </a:solidFill>
                  <a:latin typeface="Arial"/>
                  <a:ea typeface="Arial"/>
                  <a:cs typeface="Arial"/>
                  <a:sym typeface="Arial"/>
                </a:rPr>
                <a:t>DESIGNED CODE FOR BOTH HEADED AND HEADLESS MODE USING CONFIG.PROPERTIES FILE</a:t>
              </a:r>
            </a:p>
            <a:p>
              <a:pPr algn="l">
                <a:lnSpc>
                  <a:spcPts val="2879"/>
                </a:lnSpc>
              </a:pPr>
            </a:p>
          </p:txBody>
        </p:sp>
      </p:grpSp>
      <p:sp>
        <p:nvSpPr>
          <p:cNvPr name="Freeform 12" id="12"/>
          <p:cNvSpPr/>
          <p:nvPr/>
        </p:nvSpPr>
        <p:spPr>
          <a:xfrm flipH="false" flipV="false" rot="0">
            <a:off x="1028700" y="3551773"/>
            <a:ext cx="9491105" cy="5706527"/>
          </a:xfrm>
          <a:custGeom>
            <a:avLst/>
            <a:gdLst/>
            <a:ahLst/>
            <a:cxnLst/>
            <a:rect r="r" b="b" t="t" l="l"/>
            <a:pathLst>
              <a:path h="5706527" w="9491105">
                <a:moveTo>
                  <a:pt x="0" y="0"/>
                </a:moveTo>
                <a:lnTo>
                  <a:pt x="9491105" y="0"/>
                </a:lnTo>
                <a:lnTo>
                  <a:pt x="9491105" y="5706527"/>
                </a:lnTo>
                <a:lnTo>
                  <a:pt x="0" y="5706527"/>
                </a:lnTo>
                <a:lnTo>
                  <a:pt x="0" y="0"/>
                </a:lnTo>
                <a:close/>
              </a:path>
            </a:pathLst>
          </a:custGeom>
          <a:blipFill>
            <a:blip r:embed="rId4"/>
            <a:stretch>
              <a:fillRect l="0" t="0" r="0" b="0"/>
            </a:stretch>
          </a:blipFill>
        </p:spPr>
      </p:sp>
      <p:sp>
        <p:nvSpPr>
          <p:cNvPr name="Freeform 13" id="13"/>
          <p:cNvSpPr/>
          <p:nvPr/>
        </p:nvSpPr>
        <p:spPr>
          <a:xfrm flipH="false" flipV="false" rot="0">
            <a:off x="10519805" y="7187365"/>
            <a:ext cx="8143963" cy="1862932"/>
          </a:xfrm>
          <a:custGeom>
            <a:avLst/>
            <a:gdLst/>
            <a:ahLst/>
            <a:cxnLst/>
            <a:rect r="r" b="b" t="t" l="l"/>
            <a:pathLst>
              <a:path h="1862932" w="8143963">
                <a:moveTo>
                  <a:pt x="0" y="0"/>
                </a:moveTo>
                <a:lnTo>
                  <a:pt x="8143962" y="0"/>
                </a:lnTo>
                <a:lnTo>
                  <a:pt x="8143962" y="1862932"/>
                </a:lnTo>
                <a:lnTo>
                  <a:pt x="0" y="1862932"/>
                </a:lnTo>
                <a:lnTo>
                  <a:pt x="0" y="0"/>
                </a:lnTo>
                <a:close/>
              </a:path>
            </a:pathLst>
          </a:custGeom>
          <a:blipFill>
            <a:blip r:embed="rId5"/>
            <a:stretch>
              <a:fillRect l="0" t="0" r="0" b="0"/>
            </a:stretch>
          </a:blipFill>
        </p:spPr>
      </p:sp>
      <p:sp>
        <p:nvSpPr>
          <p:cNvPr name="TextBox 14" id="14"/>
          <p:cNvSpPr txBox="true"/>
          <p:nvPr/>
        </p:nvSpPr>
        <p:spPr>
          <a:xfrm rot="0">
            <a:off x="1028700" y="9505950"/>
            <a:ext cx="8878491" cy="447675"/>
          </a:xfrm>
          <a:prstGeom prst="rect">
            <a:avLst/>
          </a:prstGeom>
        </p:spPr>
        <p:txBody>
          <a:bodyPr anchor="t" rtlCol="false" tIns="0" lIns="0" bIns="0" rIns="0">
            <a:spAutoFit/>
          </a:bodyPr>
          <a:lstStyle/>
          <a:p>
            <a:pPr algn="ctr">
              <a:lnSpc>
                <a:spcPts val="3120"/>
              </a:lnSpc>
              <a:spcBef>
                <a:spcPct val="0"/>
              </a:spcBef>
            </a:pPr>
            <a:r>
              <a:rPr lang="en-US" sz="2600">
                <a:solidFill>
                  <a:srgbClr val="FFFFFF"/>
                </a:solidFill>
                <a:latin typeface="Arial"/>
                <a:ea typeface="Arial"/>
                <a:cs typeface="Arial"/>
                <a:sym typeface="Arial"/>
              </a:rPr>
              <a:t>•EXECUTED</a:t>
            </a:r>
            <a:r>
              <a:rPr lang="en-US" sz="2600">
                <a:solidFill>
                  <a:srgbClr val="FFFFFF"/>
                </a:solidFill>
                <a:latin typeface="Arial"/>
                <a:ea typeface="Arial"/>
                <a:cs typeface="Arial"/>
                <a:sym typeface="Arial"/>
              </a:rPr>
              <a:t> TEST FROM TESTNG_CAPSTONE.XML FILE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525" y="-9525"/>
            <a:ext cx="18307050" cy="10306050"/>
            <a:chOff x="0" y="0"/>
            <a:chExt cx="24409400" cy="13741400"/>
          </a:xfrm>
        </p:grpSpPr>
        <p:sp>
          <p:nvSpPr>
            <p:cNvPr name="Freeform 3" id="3"/>
            <p:cNvSpPr/>
            <p:nvPr/>
          </p:nvSpPr>
          <p:spPr>
            <a:xfrm flipH="false" flipV="false" rot="0">
              <a:off x="12700" y="1270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5102C"/>
            </a:solidFill>
          </p:spPr>
        </p:sp>
        <p:sp>
          <p:nvSpPr>
            <p:cNvPr name="Freeform 4" id="4"/>
            <p:cNvSpPr/>
            <p:nvPr/>
          </p:nvSpPr>
          <p:spPr>
            <a:xfrm flipH="false" flipV="false" rot="0">
              <a:off x="0" y="0"/>
              <a:ext cx="24409400" cy="13741400"/>
            </a:xfrm>
            <a:custGeom>
              <a:avLst/>
              <a:gdLst/>
              <a:ahLst/>
              <a:cxnLst/>
              <a:rect r="r" b="b" t="t" l="l"/>
              <a:pathLst>
                <a:path h="13741400" w="24409400">
                  <a:moveTo>
                    <a:pt x="12700" y="0"/>
                  </a:moveTo>
                  <a:lnTo>
                    <a:pt x="24396700" y="0"/>
                  </a:lnTo>
                  <a:cubicBezTo>
                    <a:pt x="24403686" y="0"/>
                    <a:pt x="24409400" y="5715"/>
                    <a:pt x="24409400" y="12700"/>
                  </a:cubicBezTo>
                  <a:lnTo>
                    <a:pt x="24409400" y="13728700"/>
                  </a:lnTo>
                  <a:cubicBezTo>
                    <a:pt x="24409400" y="13735686"/>
                    <a:pt x="24403686" y="13741400"/>
                    <a:pt x="24396700"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4396700" y="13716000"/>
                  </a:lnTo>
                  <a:lnTo>
                    <a:pt x="24396700" y="13728700"/>
                  </a:lnTo>
                  <a:lnTo>
                    <a:pt x="24384000" y="13728700"/>
                  </a:lnTo>
                  <a:lnTo>
                    <a:pt x="24384000" y="12700"/>
                  </a:lnTo>
                  <a:lnTo>
                    <a:pt x="24396700" y="12700"/>
                  </a:lnTo>
                  <a:lnTo>
                    <a:pt x="24396700" y="25400"/>
                  </a:lnTo>
                  <a:lnTo>
                    <a:pt x="12700" y="25400"/>
                  </a:lnTo>
                  <a:close/>
                </a:path>
              </a:pathLst>
            </a:custGeom>
            <a:solidFill>
              <a:srgbClr val="1C3052"/>
            </a:solidFill>
          </p:spPr>
        </p:sp>
      </p:grpSp>
      <p:grpSp>
        <p:nvGrpSpPr>
          <p:cNvPr name="Group 5" id="5"/>
          <p:cNvGrpSpPr/>
          <p:nvPr/>
        </p:nvGrpSpPr>
        <p:grpSpPr>
          <a:xfrm rot="0">
            <a:off x="272175" y="1308000"/>
            <a:ext cx="17837550" cy="600300"/>
            <a:chOff x="0" y="0"/>
            <a:chExt cx="23783400" cy="800400"/>
          </a:xfrm>
        </p:grpSpPr>
        <p:sp>
          <p:nvSpPr>
            <p:cNvPr name="Freeform 6" id="6"/>
            <p:cNvSpPr/>
            <p:nvPr/>
          </p:nvSpPr>
          <p:spPr>
            <a:xfrm flipH="false" flipV="false" rot="0">
              <a:off x="0" y="0"/>
              <a:ext cx="23783399" cy="800400"/>
            </a:xfrm>
            <a:custGeom>
              <a:avLst/>
              <a:gdLst/>
              <a:ahLst/>
              <a:cxnLst/>
              <a:rect r="r" b="b" t="t" l="l"/>
              <a:pathLst>
                <a:path h="800400" w="23783399">
                  <a:moveTo>
                    <a:pt x="0" y="0"/>
                  </a:moveTo>
                  <a:lnTo>
                    <a:pt x="23783399" y="0"/>
                  </a:lnTo>
                  <a:lnTo>
                    <a:pt x="23783399" y="800400"/>
                  </a:lnTo>
                  <a:lnTo>
                    <a:pt x="0" y="800400"/>
                  </a:lnTo>
                  <a:close/>
                </a:path>
              </a:pathLst>
            </a:custGeom>
            <a:solidFill>
              <a:srgbClr val="000000">
                <a:alpha val="0"/>
              </a:srgbClr>
            </a:solidFill>
          </p:spPr>
        </p:sp>
        <p:sp>
          <p:nvSpPr>
            <p:cNvPr name="TextBox 7" id="7"/>
            <p:cNvSpPr txBox="true"/>
            <p:nvPr/>
          </p:nvSpPr>
          <p:spPr>
            <a:xfrm>
              <a:off x="0" y="-66675"/>
              <a:ext cx="23783400" cy="867075"/>
            </a:xfrm>
            <a:prstGeom prst="rect">
              <a:avLst/>
            </a:prstGeom>
          </p:spPr>
          <p:txBody>
            <a:bodyPr anchor="t" rtlCol="false" tIns="0" lIns="0" bIns="0" rIns="0"/>
            <a:lstStyle/>
            <a:p>
              <a:pPr algn="l">
                <a:lnSpc>
                  <a:spcPts val="3600"/>
                </a:lnSpc>
              </a:pPr>
              <a:r>
                <a:rPr lang="en-US" b="true" sz="3000">
                  <a:solidFill>
                    <a:srgbClr val="FFFFFF"/>
                  </a:solidFill>
                  <a:latin typeface="Arial Bold"/>
                  <a:ea typeface="Arial Bold"/>
                  <a:cs typeface="Arial Bold"/>
                  <a:sym typeface="Arial Bold"/>
                </a:rPr>
                <a:t>API Automation – Postman + Newman (CLI)</a:t>
              </a:r>
            </a:p>
          </p:txBody>
        </p:sp>
      </p:grpSp>
      <p:sp>
        <p:nvSpPr>
          <p:cNvPr name="Freeform 8" id="8"/>
          <p:cNvSpPr/>
          <p:nvPr/>
        </p:nvSpPr>
        <p:spPr>
          <a:xfrm flipH="false" flipV="false" rot="0">
            <a:off x="15520" y="0"/>
            <a:ext cx="3602066" cy="1353339"/>
          </a:xfrm>
          <a:custGeom>
            <a:avLst/>
            <a:gdLst/>
            <a:ahLst/>
            <a:cxnLst/>
            <a:rect r="r" b="b" t="t" l="l"/>
            <a:pathLst>
              <a:path h="1353339" w="3602066">
                <a:moveTo>
                  <a:pt x="0" y="0"/>
                </a:moveTo>
                <a:lnTo>
                  <a:pt x="3602066" y="0"/>
                </a:lnTo>
                <a:lnTo>
                  <a:pt x="3602066" y="1353339"/>
                </a:lnTo>
                <a:lnTo>
                  <a:pt x="0" y="1353339"/>
                </a:lnTo>
                <a:lnTo>
                  <a:pt x="0" y="0"/>
                </a:lnTo>
                <a:close/>
              </a:path>
            </a:pathLst>
          </a:custGeom>
          <a:blipFill>
            <a:blip r:embed="rId3"/>
            <a:stretch>
              <a:fillRect l="0" t="0" r="0" b="-289"/>
            </a:stretch>
          </a:blipFill>
        </p:spPr>
      </p:sp>
      <p:sp>
        <p:nvSpPr>
          <p:cNvPr name="AutoShape 9" id="9"/>
          <p:cNvSpPr/>
          <p:nvPr/>
        </p:nvSpPr>
        <p:spPr>
          <a:xfrm rot="5185">
            <a:off x="478626" y="2028825"/>
            <a:ext cx="9472623" cy="0"/>
          </a:xfrm>
          <a:prstGeom prst="line">
            <a:avLst/>
          </a:prstGeom>
          <a:ln cap="rnd" w="9525">
            <a:solidFill>
              <a:srgbClr val="FFFFFF"/>
            </a:solidFill>
            <a:prstDash val="solid"/>
            <a:headEnd type="none" len="sm" w="sm"/>
            <a:tailEnd type="none" len="sm" w="sm"/>
          </a:ln>
        </p:spPr>
      </p:sp>
      <p:grpSp>
        <p:nvGrpSpPr>
          <p:cNvPr name="Group 10" id="10"/>
          <p:cNvGrpSpPr/>
          <p:nvPr/>
        </p:nvGrpSpPr>
        <p:grpSpPr>
          <a:xfrm rot="0">
            <a:off x="499838" y="2185275"/>
            <a:ext cx="8648100" cy="7950600"/>
            <a:chOff x="0" y="0"/>
            <a:chExt cx="11530800" cy="10600800"/>
          </a:xfrm>
        </p:grpSpPr>
        <p:sp>
          <p:nvSpPr>
            <p:cNvPr name="Freeform 11" id="11"/>
            <p:cNvSpPr/>
            <p:nvPr/>
          </p:nvSpPr>
          <p:spPr>
            <a:xfrm flipH="false" flipV="false" rot="0">
              <a:off x="0" y="0"/>
              <a:ext cx="11530800" cy="10600800"/>
            </a:xfrm>
            <a:custGeom>
              <a:avLst/>
              <a:gdLst/>
              <a:ahLst/>
              <a:cxnLst/>
              <a:rect r="r" b="b" t="t" l="l"/>
              <a:pathLst>
                <a:path h="10600800" w="11530800">
                  <a:moveTo>
                    <a:pt x="0" y="0"/>
                  </a:moveTo>
                  <a:lnTo>
                    <a:pt x="11530800" y="0"/>
                  </a:lnTo>
                  <a:lnTo>
                    <a:pt x="11530800" y="10600800"/>
                  </a:lnTo>
                  <a:lnTo>
                    <a:pt x="0" y="10600800"/>
                  </a:lnTo>
                  <a:close/>
                </a:path>
              </a:pathLst>
            </a:custGeom>
            <a:solidFill>
              <a:srgbClr val="000000">
                <a:alpha val="0"/>
              </a:srgbClr>
            </a:solidFill>
          </p:spPr>
        </p:sp>
        <p:sp>
          <p:nvSpPr>
            <p:cNvPr name="TextBox 12" id="12"/>
            <p:cNvSpPr txBox="true"/>
            <p:nvPr/>
          </p:nvSpPr>
          <p:spPr>
            <a:xfrm>
              <a:off x="0" y="-76200"/>
              <a:ext cx="11530800" cy="10677000"/>
            </a:xfrm>
            <a:prstGeom prst="rect">
              <a:avLst/>
            </a:prstGeom>
          </p:spPr>
          <p:txBody>
            <a:bodyPr anchor="t" rtlCol="false" tIns="0" lIns="0" bIns="0" rIns="0"/>
            <a:lstStyle/>
            <a:p>
              <a:pPr algn="l">
                <a:lnSpc>
                  <a:spcPts val="2897"/>
                </a:lnSpc>
              </a:pPr>
              <a:r>
                <a:rPr lang="en-US" b="true" sz="2100">
                  <a:solidFill>
                    <a:srgbClr val="FFFFFF"/>
                  </a:solidFill>
                  <a:latin typeface="Arial Bold"/>
                  <a:ea typeface="Arial Bold"/>
                  <a:cs typeface="Arial Bold"/>
                  <a:sym typeface="Arial Bold"/>
                </a:rPr>
                <a:t> Tech Stack:</a:t>
              </a:r>
              <a:r>
                <a:rPr lang="en-US" sz="2100">
                  <a:solidFill>
                    <a:srgbClr val="FFFFFF"/>
                  </a:solidFill>
                  <a:latin typeface="Arial"/>
                  <a:ea typeface="Arial"/>
                  <a:cs typeface="Arial"/>
                  <a:sym typeface="Arial"/>
                </a:rPr>
                <a:t> Postman • Newman CLI </a:t>
              </a:r>
            </a:p>
            <a:p>
              <a:pPr algn="l">
                <a:lnSpc>
                  <a:spcPts val="2897"/>
                </a:lnSpc>
              </a:pPr>
              <a:r>
                <a:rPr lang="en-US" b="true" sz="2100">
                  <a:solidFill>
                    <a:srgbClr val="FFFFFF"/>
                  </a:solidFill>
                  <a:latin typeface="Arial Bold"/>
                  <a:ea typeface="Arial Bold"/>
                  <a:cs typeface="Arial Bold"/>
                  <a:sym typeface="Arial Bold"/>
                </a:rPr>
                <a:t>Requests Automated:</a:t>
              </a:r>
            </a:p>
            <a:p>
              <a:pPr algn="l" marL="554355" indent="-277177" lvl="1">
                <a:lnSpc>
                  <a:spcPts val="2483"/>
                </a:lnSpc>
                <a:buFont typeface="Arial"/>
                <a:buChar char="•"/>
              </a:pPr>
              <a:r>
                <a:rPr lang="en-US" sz="1800">
                  <a:solidFill>
                    <a:srgbClr val="FFFFFF"/>
                  </a:solidFill>
                  <a:latin typeface="Arial"/>
                  <a:ea typeface="Arial"/>
                  <a:cs typeface="Arial"/>
                  <a:sym typeface="Arial"/>
                </a:rPr>
                <a:t>GET All Products</a:t>
              </a:r>
            </a:p>
            <a:p>
              <a:pPr algn="l" marL="554355" indent="-277177" lvl="1">
                <a:lnSpc>
                  <a:spcPts val="2483"/>
                </a:lnSpc>
              </a:pPr>
            </a:p>
            <a:p>
              <a:pPr algn="l" marL="554355" indent="-277177" lvl="1">
                <a:lnSpc>
                  <a:spcPts val="2483"/>
                </a:lnSpc>
                <a:buFont typeface="Arial"/>
                <a:buChar char="•"/>
              </a:pPr>
              <a:r>
                <a:rPr lang="en-US" sz="1800">
                  <a:solidFill>
                    <a:srgbClr val="FFFFFF"/>
                  </a:solidFill>
                  <a:latin typeface="Arial"/>
                  <a:ea typeface="Arial"/>
                  <a:cs typeface="Arial"/>
                  <a:sym typeface="Arial"/>
                </a:rPr>
                <a:t>POST Create Product</a:t>
              </a:r>
            </a:p>
            <a:p>
              <a:pPr algn="l" marL="554355" indent="-277177" lvl="1">
                <a:lnSpc>
                  <a:spcPts val="2483"/>
                </a:lnSpc>
              </a:pPr>
            </a:p>
            <a:p>
              <a:pPr algn="l" marL="554355" indent="-277177" lvl="1">
                <a:lnSpc>
                  <a:spcPts val="2483"/>
                </a:lnSpc>
                <a:buFont typeface="Arial"/>
                <a:buChar char="•"/>
              </a:pPr>
              <a:r>
                <a:rPr lang="en-US" sz="1800">
                  <a:solidFill>
                    <a:srgbClr val="FFFFFF"/>
                  </a:solidFill>
                  <a:latin typeface="Roboto"/>
                  <a:ea typeface="Roboto"/>
                  <a:cs typeface="Roboto"/>
                  <a:sym typeface="Roboto"/>
                </a:rPr>
                <a:t>PU</a:t>
              </a:r>
              <a:r>
                <a:rPr lang="en-US" sz="1800">
                  <a:solidFill>
                    <a:srgbClr val="FFFFFF"/>
                  </a:solidFill>
                  <a:latin typeface="Roboto"/>
                  <a:ea typeface="Roboto"/>
                  <a:cs typeface="Roboto"/>
                  <a:sym typeface="Roboto"/>
                </a:rPr>
                <a:t>T Update Product by ID</a:t>
              </a:r>
            </a:p>
            <a:p>
              <a:pPr algn="l" marL="554355" indent="-277177" lvl="1">
                <a:lnSpc>
                  <a:spcPts val="2483"/>
                </a:lnSpc>
              </a:pPr>
            </a:p>
            <a:p>
              <a:pPr algn="l" marL="554355" indent="-277177" lvl="1">
                <a:lnSpc>
                  <a:spcPts val="2483"/>
                </a:lnSpc>
                <a:buFont typeface="Arial"/>
                <a:buChar char="•"/>
              </a:pPr>
              <a:r>
                <a:rPr lang="en-US" sz="1800">
                  <a:solidFill>
                    <a:srgbClr val="FFFFFF"/>
                  </a:solidFill>
                  <a:latin typeface="Roboto"/>
                  <a:ea typeface="Roboto"/>
                  <a:cs typeface="Roboto"/>
                  <a:sym typeface="Roboto"/>
                </a:rPr>
                <a:t>PATCH Product by ID</a:t>
              </a:r>
            </a:p>
            <a:p>
              <a:pPr algn="l" marL="554355" indent="-277177" lvl="1">
                <a:lnSpc>
                  <a:spcPts val="2483"/>
                </a:lnSpc>
              </a:pPr>
            </a:p>
            <a:p>
              <a:pPr algn="l" marL="563880" indent="-281940" lvl="1">
                <a:lnSpc>
                  <a:spcPts val="2483"/>
                </a:lnSpc>
                <a:buFont typeface="Arial"/>
                <a:buChar char="•"/>
              </a:pPr>
              <a:r>
                <a:rPr lang="en-US" sz="1800">
                  <a:solidFill>
                    <a:srgbClr val="FFFFFF"/>
                  </a:solidFill>
                  <a:latin typeface="Roboto"/>
                  <a:ea typeface="Roboto"/>
                  <a:cs typeface="Roboto"/>
                  <a:sym typeface="Roboto"/>
                </a:rPr>
                <a:t>DELETE  Product by ID</a:t>
              </a:r>
            </a:p>
            <a:p>
              <a:pPr algn="l" marL="563880" indent="-281940" lvl="1">
                <a:lnSpc>
                  <a:spcPts val="2483"/>
                </a:lnSpc>
              </a:pPr>
            </a:p>
            <a:p>
              <a:pPr algn="l" marL="563880" indent="-281940" lvl="1">
                <a:lnSpc>
                  <a:spcPts val="2483"/>
                </a:lnSpc>
              </a:pPr>
              <a:r>
                <a:rPr lang="en-US" b="true" sz="1800">
                  <a:solidFill>
                    <a:srgbClr val="FFFFFF"/>
                  </a:solidFill>
                  <a:latin typeface="Arial Bold"/>
                  <a:ea typeface="Arial Bold"/>
                  <a:cs typeface="Arial Bold"/>
                  <a:sym typeface="Arial Bold"/>
                </a:rPr>
                <a:t>Validation Checks:</a:t>
              </a:r>
            </a:p>
            <a:p>
              <a:pPr algn="l" marL="554355" indent="-277177" lvl="1">
                <a:lnSpc>
                  <a:spcPts val="2483"/>
                </a:lnSpc>
                <a:buFont typeface="Arial"/>
                <a:buChar char="•"/>
              </a:pPr>
              <a:r>
                <a:rPr lang="en-US" sz="1800">
                  <a:solidFill>
                    <a:srgbClr val="FFFFFF"/>
                  </a:solidFill>
                  <a:latin typeface="Arial"/>
                  <a:ea typeface="Arial"/>
                  <a:cs typeface="Arial"/>
                  <a:sym typeface="Arial"/>
                </a:rPr>
                <a:t>HTTP Status Codes: 200, 201</a:t>
              </a:r>
            </a:p>
            <a:p>
              <a:pPr algn="l" marL="554355" indent="-277177" lvl="1">
                <a:lnSpc>
                  <a:spcPts val="2483"/>
                </a:lnSpc>
              </a:pPr>
            </a:p>
            <a:p>
              <a:pPr algn="l" marL="554355" indent="-277177" lvl="1">
                <a:lnSpc>
                  <a:spcPts val="2483"/>
                </a:lnSpc>
                <a:buFont typeface="Arial"/>
                <a:buChar char="•"/>
              </a:pPr>
              <a:r>
                <a:rPr lang="en-US" sz="1800">
                  <a:solidFill>
                    <a:srgbClr val="FFFFFF"/>
                  </a:solidFill>
                  <a:latin typeface="Arial"/>
                  <a:ea typeface="Arial"/>
                  <a:cs typeface="Arial"/>
                  <a:sym typeface="Arial"/>
                </a:rPr>
                <a:t>Response Body Content: e.g., Apple iPhone 14</a:t>
              </a:r>
            </a:p>
            <a:p>
              <a:pPr algn="l" marL="554355" indent="-277177" lvl="1">
                <a:lnSpc>
                  <a:spcPts val="2483"/>
                </a:lnSpc>
              </a:pPr>
            </a:p>
            <a:p>
              <a:pPr algn="l" marL="554355" indent="-277177" lvl="1">
                <a:lnSpc>
                  <a:spcPts val="2483"/>
                </a:lnSpc>
                <a:buFont typeface="Arial"/>
                <a:buChar char="•"/>
              </a:pPr>
              <a:r>
                <a:rPr lang="en-US" sz="1800">
                  <a:solidFill>
                    <a:srgbClr val="FFFFFF"/>
                  </a:solidFill>
                  <a:latin typeface="Arial"/>
                  <a:ea typeface="Arial"/>
                  <a:cs typeface="Arial"/>
                  <a:sym typeface="Arial"/>
                </a:rPr>
                <a:t>Response Time: under 2000ms</a:t>
              </a:r>
            </a:p>
            <a:p>
              <a:pPr algn="l" marL="554355" indent="-277177" lvl="1">
                <a:lnSpc>
                  <a:spcPts val="2483"/>
                </a:lnSpc>
              </a:pPr>
            </a:p>
            <a:p>
              <a:pPr algn="l" marL="535305" indent="-267652" lvl="1">
                <a:lnSpc>
                  <a:spcPts val="2483"/>
                </a:lnSpc>
                <a:buFont typeface="Arial"/>
                <a:buChar char="•"/>
              </a:pPr>
              <a:r>
                <a:rPr lang="en-US" sz="1800">
                  <a:solidFill>
                    <a:srgbClr val="FFFFFF"/>
                  </a:solidFill>
                  <a:latin typeface="Roboto"/>
                  <a:ea typeface="Roboto"/>
                  <a:cs typeface="Roboto"/>
                  <a:sym typeface="Roboto"/>
                </a:rPr>
                <a:t>Header Assertions: Content-Type: application/json</a:t>
              </a:r>
            </a:p>
            <a:p>
              <a:pPr algn="l" marL="535305" indent="-267652" lvl="1">
                <a:lnSpc>
                  <a:spcPts val="2483"/>
                </a:lnSpc>
              </a:pPr>
            </a:p>
            <a:p>
              <a:pPr algn="l" marL="624522" indent="-312261" lvl="1">
                <a:lnSpc>
                  <a:spcPts val="2520"/>
                </a:lnSpc>
              </a:pPr>
            </a:p>
          </p:txBody>
        </p:sp>
      </p:grpSp>
      <p:grpSp>
        <p:nvGrpSpPr>
          <p:cNvPr name="Group 13" id="13"/>
          <p:cNvGrpSpPr/>
          <p:nvPr/>
        </p:nvGrpSpPr>
        <p:grpSpPr>
          <a:xfrm rot="0">
            <a:off x="7533666" y="2185275"/>
            <a:ext cx="8264700" cy="6552022"/>
            <a:chOff x="0" y="0"/>
            <a:chExt cx="11019600" cy="8736030"/>
          </a:xfrm>
        </p:grpSpPr>
        <p:sp>
          <p:nvSpPr>
            <p:cNvPr name="Freeform 14" id="14"/>
            <p:cNvSpPr/>
            <p:nvPr/>
          </p:nvSpPr>
          <p:spPr>
            <a:xfrm flipH="false" flipV="false" rot="0">
              <a:off x="0" y="0"/>
              <a:ext cx="11019600" cy="8736030"/>
            </a:xfrm>
            <a:custGeom>
              <a:avLst/>
              <a:gdLst/>
              <a:ahLst/>
              <a:cxnLst/>
              <a:rect r="r" b="b" t="t" l="l"/>
              <a:pathLst>
                <a:path h="8736030" w="11019600">
                  <a:moveTo>
                    <a:pt x="0" y="0"/>
                  </a:moveTo>
                  <a:lnTo>
                    <a:pt x="11019600" y="0"/>
                  </a:lnTo>
                  <a:lnTo>
                    <a:pt x="11019600" y="8736030"/>
                  </a:lnTo>
                  <a:lnTo>
                    <a:pt x="0" y="8736030"/>
                  </a:lnTo>
                  <a:close/>
                </a:path>
              </a:pathLst>
            </a:custGeom>
            <a:solidFill>
              <a:srgbClr val="000000">
                <a:alpha val="0"/>
              </a:srgbClr>
            </a:solidFill>
          </p:spPr>
        </p:sp>
        <p:sp>
          <p:nvSpPr>
            <p:cNvPr name="TextBox 15" id="15"/>
            <p:cNvSpPr txBox="true"/>
            <p:nvPr/>
          </p:nvSpPr>
          <p:spPr>
            <a:xfrm>
              <a:off x="0" y="-66675"/>
              <a:ext cx="11019600" cy="8802705"/>
            </a:xfrm>
            <a:prstGeom prst="rect">
              <a:avLst/>
            </a:prstGeom>
          </p:spPr>
          <p:txBody>
            <a:bodyPr anchor="t" rtlCol="false" tIns="0" lIns="0" bIns="0" rIns="0"/>
            <a:lstStyle/>
            <a:p>
              <a:pPr algn="l">
                <a:lnSpc>
                  <a:spcPts val="2483"/>
                </a:lnSpc>
              </a:pPr>
            </a:p>
            <a:p>
              <a:pPr algn="l" marL="453390" indent="-226695" lvl="1">
                <a:lnSpc>
                  <a:spcPts val="2520"/>
                </a:lnSpc>
                <a:buFont typeface="Arial"/>
                <a:buChar char="•"/>
              </a:pPr>
              <a:r>
                <a:rPr lang="en-US" b="true" sz="2100">
                  <a:solidFill>
                    <a:srgbClr val="FFFFFF"/>
                  </a:solidFill>
                  <a:latin typeface="Arial Bold"/>
                  <a:ea typeface="Arial Bold"/>
                  <a:cs typeface="Arial Bold"/>
                  <a:sym typeface="Arial Bold"/>
                </a:rPr>
                <a:t>Generates HTML report using htmlextra reporter</a:t>
              </a:r>
            </a:p>
            <a:p>
              <a:pPr algn="l">
                <a:lnSpc>
                  <a:spcPts val="2520"/>
                </a:lnSpc>
              </a:pPr>
            </a:p>
            <a:p>
              <a:pPr algn="l" marL="453390" indent="-226695" lvl="1">
                <a:lnSpc>
                  <a:spcPts val="2520"/>
                </a:lnSpc>
                <a:buFont typeface="Arial"/>
                <a:buChar char="•"/>
              </a:pPr>
              <a:r>
                <a:rPr lang="en-US" b="true" sz="2100">
                  <a:solidFill>
                    <a:srgbClr val="FFFFFF"/>
                  </a:solidFill>
                  <a:latin typeface="Arial Bold"/>
                  <a:ea typeface="Arial Bold"/>
                  <a:cs typeface="Arial Bold"/>
                  <a:sym typeface="Arial Bold"/>
                </a:rPr>
                <a:t>Stores output at newman/report.html</a:t>
              </a:r>
            </a:p>
            <a:p>
              <a:pPr algn="l">
                <a:lnSpc>
                  <a:spcPts val="2520"/>
                </a:lnSpc>
              </a:pPr>
            </a:p>
            <a:p>
              <a:pPr algn="l" marL="646747" indent="-323374" lvl="1">
                <a:lnSpc>
                  <a:spcPts val="2520"/>
                </a:lnSpc>
              </a:pPr>
            </a:p>
          </p:txBody>
        </p:sp>
      </p:grpSp>
      <p:sp>
        <p:nvSpPr>
          <p:cNvPr name="TextBox 16" id="16"/>
          <p:cNvSpPr txBox="true"/>
          <p:nvPr/>
        </p:nvSpPr>
        <p:spPr>
          <a:xfrm rot="0">
            <a:off x="11319614" y="7919818"/>
            <a:ext cx="6293446" cy="619125"/>
          </a:xfrm>
          <a:prstGeom prst="rect">
            <a:avLst/>
          </a:prstGeom>
        </p:spPr>
        <p:txBody>
          <a:bodyPr anchor="t" rtlCol="false" tIns="0" lIns="0" bIns="0" rIns="0">
            <a:spAutoFit/>
          </a:bodyPr>
          <a:lstStyle/>
          <a:p>
            <a:pPr algn="ctr">
              <a:lnSpc>
                <a:spcPts val="4320"/>
              </a:lnSpc>
              <a:spcBef>
                <a:spcPct val="0"/>
              </a:spcBef>
            </a:pPr>
            <a:r>
              <a:rPr lang="en-US" b="true" sz="3600">
                <a:solidFill>
                  <a:srgbClr val="FFFFFF"/>
                </a:solidFill>
                <a:latin typeface="Arial Bold"/>
                <a:ea typeface="Arial Bold"/>
                <a:cs typeface="Arial Bold"/>
                <a:sym typeface="Arial Bold"/>
              </a:rPr>
              <a:t>API https://fakestoreapi.com/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DAGod0gFD7c</dc:identifier>
  <dcterms:modified xsi:type="dcterms:W3CDTF">2011-08-01T06:04:30Z</dcterms:modified>
  <cp:revision>1</cp:revision>
  <dc:title>HP-Capstone_Project_Udaykiran-Presentation</dc:title>
</cp:coreProperties>
</file>

<file path=docProps/thumbnail.jpeg>
</file>